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4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78" r:id="rId3"/>
    <p:sldId id="2274" r:id="rId4"/>
    <p:sldId id="2285" r:id="rId5"/>
    <p:sldId id="2286" r:id="rId6"/>
    <p:sldId id="2284" r:id="rId7"/>
    <p:sldId id="2283" r:id="rId8"/>
    <p:sldId id="2281" r:id="rId9"/>
    <p:sldId id="2282" r:id="rId10"/>
  </p:sldIdLst>
  <p:sldSz cx="12192000" cy="6858000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0" userDrawn="1">
          <p15:clr>
            <a:srgbClr val="A4A3A4"/>
          </p15:clr>
        </p15:guide>
        <p15:guide id="2" pos="38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硕 张" initials="硕" lastIdx="1" clrIdx="4"/>
  <p:cmAuthor id="1" name="wq" initials="w" lastIdx="4" clrIdx="9"/>
  <p:cmAuthor id="8" name="jesse zhong" initials="j" lastIdx="133" clrIdx="0"/>
  <p:cmAuthor id="2" name="Yiru Tang" initials="Y" lastIdx="2" clrIdx="5"/>
  <p:cmAuthor id="9" name="8615520922210" initials="8" lastIdx="24" clrIdx="8"/>
  <p:cmAuthor id="3" name="Yang Ye" initials="Y" lastIdx="94" clrIdx="2"/>
  <p:cmAuthor id="10" name="Zhang Charlie" initials="Z" lastIdx="54" clrIdx="1"/>
  <p:cmAuthor id="4" name="office user" initials="o" lastIdx="1" clrIdx="6"/>
  <p:cmAuthor id="11" name="melon 方" initials="m方" lastIdx="15" clrIdx="10"/>
  <p:cmAuthor id="5" name="he hongping" initials="h" lastIdx="3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4E5EA"/>
    <a:srgbClr val="EFE6E1"/>
    <a:srgbClr val="E4CDC5"/>
    <a:srgbClr val="DFEAFA"/>
    <a:srgbClr val="FDEFF1"/>
    <a:srgbClr val="FFDCAA"/>
    <a:srgbClr val="9CBFF1"/>
    <a:srgbClr val="DEF0FA"/>
    <a:srgbClr val="005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2206" autoAdjust="0"/>
  </p:normalViewPr>
  <p:slideViewPr>
    <p:cSldViewPr snapToGrid="0" showGuides="1">
      <p:cViewPr>
        <p:scale>
          <a:sx n="90" d="100"/>
          <a:sy n="90" d="100"/>
        </p:scale>
        <p:origin x="648" y="-104"/>
      </p:cViewPr>
      <p:guideLst>
        <p:guide orient="horz" pos="2100"/>
        <p:guide pos="383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Mac\Home\Desktop\&#24213;&#3129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[底稿.xlsx]Sheet5!$G$200</c:f>
              <c:strCache>
                <c:ptCount val="1"/>
                <c:pt idx="0">
                  <c:v>全球AI+电影应用市场规模（亿美元）</c:v>
                </c:pt>
              </c:strCache>
            </c:strRef>
          </c:tx>
          <c:spPr>
            <a:solidFill>
              <a:srgbClr val="4472C4">
                <a:lumMod val="20000"/>
                <a:lumOff val="8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000" b="0" i="0" u="none" strike="noStrike" kern="1200" baseline="0"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latin typeface="方正兰亭黑简体" panose="02000000000000000000" pitchFamily="2" charset="-122"/>
                    <a:ea typeface="方正兰亭黑简体" panose="02000000000000000000" pitchFamily="2" charset="-122"/>
                    <a:cs typeface="方正兰亭黑简体" panose="02000000000000000000" pitchFamily="2" charset="-122"/>
                    <a:sym typeface="方正兰亭黑简体" panose="02000000000000000000" pitchFamily="2" charset="-122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ysClr val="windowText" lastClr="000000">
                          <a:lumMod val="35000"/>
                          <a:lumOff val="65000"/>
                        </a:sys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[底稿.xlsx]Sheet5!$H$199:$R$199</c:f>
              <c:strCache>
                <c:ptCount val="11"/>
                <c:pt idx="0">
                  <c:v>2023</c:v>
                </c:pt>
                <c:pt idx="1">
                  <c:v>2024</c:v>
                </c:pt>
                <c:pt idx="2">
                  <c:v>2025E</c:v>
                </c:pt>
                <c:pt idx="3">
                  <c:v>2026E</c:v>
                </c:pt>
                <c:pt idx="4">
                  <c:v>2027E</c:v>
                </c:pt>
                <c:pt idx="5">
                  <c:v>2028E</c:v>
                </c:pt>
                <c:pt idx="6">
                  <c:v>2029E</c:v>
                </c:pt>
                <c:pt idx="7">
                  <c:v>2030E</c:v>
                </c:pt>
                <c:pt idx="8">
                  <c:v>2031E</c:v>
                </c:pt>
                <c:pt idx="9">
                  <c:v>2032E</c:v>
                </c:pt>
                <c:pt idx="10">
                  <c:v>2033E</c:v>
                </c:pt>
              </c:strCache>
            </c:strRef>
          </c:cat>
          <c:val>
            <c:numRef>
              <c:f>[底稿.xlsx]Sheet5!$H$200:$R$200</c:f>
              <c:numCache>
                <c:formatCode>General</c:formatCode>
                <c:ptCount val="11"/>
                <c:pt idx="0">
                  <c:v>14</c:v>
                </c:pt>
                <c:pt idx="1">
                  <c:v>18</c:v>
                </c:pt>
                <c:pt idx="2">
                  <c:v>23</c:v>
                </c:pt>
                <c:pt idx="3">
                  <c:v>28</c:v>
                </c:pt>
                <c:pt idx="4">
                  <c:v>36</c:v>
                </c:pt>
                <c:pt idx="5">
                  <c:v>45</c:v>
                </c:pt>
                <c:pt idx="6">
                  <c:v>56</c:v>
                </c:pt>
                <c:pt idx="7">
                  <c:v>71</c:v>
                </c:pt>
                <c:pt idx="8">
                  <c:v>89</c:v>
                </c:pt>
                <c:pt idx="9">
                  <c:v>112</c:v>
                </c:pt>
                <c:pt idx="10">
                  <c:v>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69-4A8D-B1C5-48EC497076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44995500"/>
        <c:axId val="785328988"/>
      </c:barChart>
      <c:catAx>
        <c:axId val="449955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>
                <a:lumMod val="15000"/>
                <a:lumOff val="85000"/>
              </a:sys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  <c:crossAx val="785328988"/>
        <c:crosses val="autoZero"/>
        <c:auto val="1"/>
        <c:lblAlgn val="ctr"/>
        <c:lblOffset val="100"/>
        <c:noMultiLvlLbl val="0"/>
      </c:catAx>
      <c:valAx>
        <c:axId val="7853289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  <c:crossAx val="449955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cs typeface="方正兰亭黑简体" panose="02000000000000000000" pitchFamily="2" charset="-122"/>
                <a:sym typeface="方正兰亭黑简体" panose="02000000000000000000" pitchFamily="2" charset="-122"/>
              </a:defRPr>
            </a:pPr>
            <a:endParaRPr lang="zh-CN"/>
          </a:p>
        </c:txPr>
      </c:legendEntry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方正兰亭黑简体" panose="02000000000000000000" pitchFamily="2" charset="-122"/>
              <a:ea typeface="方正兰亭黑简体" panose="02000000000000000000" pitchFamily="2" charset="-122"/>
              <a:cs typeface="方正兰亭黑简体" panose="02000000000000000000" pitchFamily="2" charset="-122"/>
              <a:sym typeface="方正兰亭黑简体" panose="02000000000000000000" pitchFamily="2" charset="-122"/>
            </a:defRPr>
          </a:pPr>
          <a:endParaRPr lang="zh-CN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9e50aee5-ac1b-45a3-9d7d-99b50573f9a2}"/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lang="zh-CN">
          <a:latin typeface="方正兰亭黑简体" panose="02000000000000000000" pitchFamily="2" charset="-122"/>
          <a:ea typeface="方正兰亭黑简体" panose="02000000000000000000" pitchFamily="2" charset="-122"/>
          <a:cs typeface="方正兰亭黑简体" panose="02000000000000000000" pitchFamily="2" charset="-122"/>
          <a:sym typeface="方正兰亭黑简体" panose="02000000000000000000" pitchFamily="2" charset="-122"/>
        </a:defRPr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ysClr val="windowText" lastClr="000000">
        <a:lumMod val="65000"/>
        <a:lumOff val="35000"/>
      </a:sysClr>
    </cs:fontRef>
    <cs:defRPr sz="1000" kern="1200"/>
  </cs:axisTitle>
  <cs:categoryAxis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ysClr val="windowText" lastClr="000000"/>
    </cs:fontRef>
    <cs:spPr>
      <a:solidFill>
        <a:sysClr val="window" lastClr="FFFFFF"/>
      </a:solidFill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1000" kern="1200"/>
  </cs:chartArea>
  <cs:dataLabel>
    <cs:lnRef idx="0"/>
    <cs:fillRef idx="0"/>
    <cs:effectRef idx="0"/>
    <cs:fontRef idx="minor">
      <a:sysClr val="windowText" lastClr="000000">
        <a:lumMod val="75000"/>
        <a:lumOff val="25000"/>
      </a:sysClr>
    </cs:fontRef>
    <cs:defRPr sz="1000" kern="1200"/>
  </cs:dataLabel>
  <cs:dataLabelCallout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solidFill>
        <a:sysClr val="window" lastClr="FFFFFF"/>
      </a:solidFill>
      <a:ln>
        <a:solidFill>
          <a:sysClr val="windowText" lastClr="000000">
            <a:lumMod val="25000"/>
            <a:lumOff val="75000"/>
          </a:sys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ysClr val="windowText" lastClr="000000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ysClr val="windowText" lastClr="000000"/>
    </cs:fontRef>
  </cs:dataPoint3D>
  <cs:dataPointLine>
    <cs:lnRef idx="0">
      <cs:styleClr val="auto"/>
    </cs:lnRef>
    <cs:fillRef idx="1"/>
    <cs:effectRef idx="0"/>
    <cs:fontRef idx="minor">
      <a:sysClr val="windowText" lastClr="000000"/>
    </cs:fontRef>
    <cs:spPr>
      <a:ln w="28575" cap="rnd">
        <a:solidFill>
          <a:srgbClr val="FFFFFF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ysClr val="windowText" lastClr="000000"/>
    </cs:fontRef>
    <cs:spPr>
      <a:ln w="9525">
        <a:solidFill>
          <a:srgbClr val="FFFFFF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ysClr val="windowText" lastClr="000000"/>
    </cs:fontRef>
    <cs:spPr>
      <a:ln w="9525" cap="rnd">
        <a:solidFill>
          <a:srgbClr val="FFFFFF"/>
        </a:solidFill>
        <a:round/>
      </a:ln>
    </cs:spPr>
  </cs:dataPointWireframe>
  <cs:dataTable>
    <cs:lnRef idx="0"/>
    <cs:fillRef idx="0"/>
    <cs:effectRef idx="0"/>
    <cs:fontRef idx="minor">
      <a:sysClr val="windowText" lastClr="000000">
        <a:lumMod val="65000"/>
        <a:lumOff val="35000"/>
      </a:sysClr>
    </cs:fontRef>
    <cs:spPr>
      <a:noFill/>
      <a:ln w="9525" cap="flat" cmpd="sng" algn="ctr">
        <a:solidFill>
          <a:sysClr val="windowText" lastClr="000000">
            <a:lumMod val="15000"/>
            <a:lumOff val="85000"/>
          </a:sysClr>
        </a:solidFill>
        <a:round/>
      </a:ln>
    </cs:spPr>
    <cs:defRPr sz="900" kern="1200"/>
  </cs:dataTable>
  <cs:downBar>
    <cs:lnRef idx="0"/>
    <cs:fillRef idx="0"/>
    <cs:effectRef idx="0"/>
    <cs:fontRef idx="minor">
      <a:sysClr val="windowText" lastClr="000000"/>
    </cs:fontRef>
    <cs:spPr>
      <a:solidFill>
        <a:sysClr val="windowText" lastClr="000000">
          <a:lumMod val="65000"/>
          <a:lumOff val="35000"/>
        </a:sysClr>
      </a:solidFill>
      <a:ln w="9525">
        <a:solidFill>
          <a:sysClr val="windowText" lastClr="000000">
            <a:lumMod val="65000"/>
            <a:lumOff val="35000"/>
          </a:sysClr>
        </a:solidFill>
      </a:ln>
    </cs:spPr>
  </cs:downBar>
  <cs:drop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dropLine>
  <cs:errorBa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65000"/>
            <a:lumOff val="35000"/>
          </a:sysClr>
        </a:solidFill>
        <a:round/>
      </a:ln>
    </cs:spPr>
  </cs:errorBar>
  <cs:floor>
    <cs:lnRef idx="0"/>
    <cs:fillRef idx="0"/>
    <cs:effectRef idx="0"/>
    <cs:fontRef idx="minor">
      <a:sysClr val="windowText" lastClr="000000"/>
    </cs:fontRef>
    <cs:spPr>
      <a:noFill/>
      <a:ln>
        <a:noFill/>
      </a:ln>
    </cs:spPr>
  </cs:floor>
  <cs:gridlineMajo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" lastClr="FFFFFF">
            <a:lumMod val="90200"/>
          </a:sysClr>
        </a:solidFill>
        <a:round/>
      </a:ln>
    </cs:spPr>
  </cs:gridlineMajor>
  <cs:gridlineMinor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5000"/>
            <a:lumOff val="95000"/>
          </a:sysClr>
        </a:solidFill>
        <a:round/>
      </a:ln>
    </cs:spPr>
  </cs:gridlineMinor>
  <cs:hiLo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75000"/>
            <a:lumOff val="25000"/>
          </a:sysClr>
        </a:solidFill>
        <a:round/>
      </a:ln>
    </cs:spPr>
  </cs:hiLoLine>
  <cs:leader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leaderLine>
  <cs:legend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legend>
  <cs:plotArea mods="allowNoFillOverride allowNoLineOverride">
    <cs:lnRef idx="0"/>
    <cs:fillRef idx="0"/>
    <cs:effectRef idx="0"/>
    <cs:fontRef idx="minor">
      <a:sysClr val="windowText" lastClr="000000"/>
    </cs:fontRef>
  </cs:plotArea>
  <cs:plotArea3D mods="allowNoFillOverride allowNoLineOverride">
    <cs:lnRef idx="0"/>
    <cs:fillRef idx="0"/>
    <cs:effectRef idx="0"/>
    <cs:fontRef idx="minor">
      <a:sysClr val="windowText" lastClr="000000"/>
    </cs:fontRef>
  </cs:plotArea3D>
  <cs:seriesAxis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seriesAxis>
  <cs:seriesLine>
    <cs:lnRef idx="0"/>
    <cs:fillRef idx="0"/>
    <cs:effectRef idx="0"/>
    <cs:fontRef idx="minor">
      <a:sysClr val="windowText" lastClr="000000"/>
    </cs:fontRef>
    <cs:spPr>
      <a:ln w="9525" cap="flat" cmpd="sng" algn="ctr">
        <a:solidFill>
          <a:sysClr val="windowText" lastClr="000000">
            <a:lumMod val="35000"/>
            <a:lumOff val="65000"/>
          </a:sysClr>
        </a:solidFill>
        <a:round/>
      </a:ln>
    </cs:spPr>
  </cs:seriesLine>
  <cs:title>
    <cs:lnRef idx="0"/>
    <cs:fillRef idx="0"/>
    <cs:effectRef idx="0"/>
    <cs:fontRef idx="minor">
      <a:sysClr val="windowText" lastClr="000000">
        <a:lumMod val="75000"/>
        <a:lumOff val="25000"/>
      </a:sysClr>
    </cs:fontRef>
    <cs:defRPr sz="1400" b="1" kern="1200" baseline="0"/>
  </cs:title>
  <cs:trendline>
    <cs:lnRef idx="0">
      <cs:styleClr val="auto"/>
    </cs:lnRef>
    <cs:fillRef idx="0"/>
    <cs:effectRef idx="0"/>
    <cs:fontRef idx="minor">
      <a:sysClr val="windowText" lastClr="000000"/>
    </cs:fontRef>
    <cs:spPr>
      <a:ln w="19050" cap="rnd">
        <a:solidFill>
          <a:srgbClr val="FFFFFF"/>
        </a:solidFill>
        <a:prstDash val="sysDot"/>
      </a:ln>
    </cs:spPr>
  </cs:trendline>
  <cs:trendlineLabel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trendlineLabel>
  <cs:upBar>
    <cs:lnRef idx="0"/>
    <cs:fillRef idx="0"/>
    <cs:effectRef idx="0"/>
    <cs:fontRef idx="minor">
      <a:sysClr val="windowText" lastClr="000000"/>
    </cs:fontRef>
    <cs:spPr>
      <a:solidFill>
        <a:sysClr val="window" lastClr="FFFFFF"/>
      </a:solidFill>
      <a:ln w="9525">
        <a:solidFill>
          <a:sysClr val="windowText" lastClr="000000">
            <a:lumMod val="15000"/>
            <a:lumOff val="85000"/>
          </a:sysClr>
        </a:solidFill>
      </a:ln>
    </cs:spPr>
  </cs:upBar>
  <cs:valueAxis>
    <cs:lnRef idx="0"/>
    <cs:fillRef idx="0"/>
    <cs:effectRef idx="0"/>
    <cs:fontRef idx="minor">
      <a:sysClr val="windowText" lastClr="000000">
        <a:lumMod val="65000"/>
        <a:lumOff val="35000"/>
      </a:sysClr>
    </cs:fontRef>
    <cs:defRPr sz="900" kern="1200"/>
  </cs:valueAxis>
  <cs:wall>
    <cs:lnRef idx="0"/>
    <cs:fillRef idx="0"/>
    <cs:effectRef idx="0"/>
    <cs:fontRef idx="minor">
      <a:sysClr val="windowText" lastClr="000000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defRPr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9E14A4-FD9E-419A-B784-1159AFADD575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2026/1/30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defRPr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4C1A6C5-5557-4CB5-BD46-EF96BF6AA7A7}" type="datetimeFigureOut">
              <a:rPr kumimoji="0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2026/1/30</a:t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89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defRPr sz="1200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8152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CN" dirty="0"/>
              <a:t>https://mp.weixin.qq.com/s/pbLn90Ef6EvfJojEks-kOg</a:t>
            </a:r>
          </a:p>
          <a:p>
            <a:pPr eaLnBrk="1" hangingPunct="1"/>
            <a:r>
              <a:rPr lang="zh-CN" altLang="en-US" dirty="0"/>
              <a:t>资料来源：</a:t>
            </a:r>
            <a:r>
              <a:rPr lang="en-US" altLang="zh-CN" dirty="0" err="1"/>
              <a:t>Morketing</a:t>
            </a:r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8800" y="3560400"/>
            <a:ext cx="9799200" cy="14724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8800" y="2484000"/>
            <a:ext cx="9799200" cy="1018800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8800" y="3560400"/>
            <a:ext cx="9799200" cy="471600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60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98800" y="3560400"/>
            <a:ext cx="9799200" cy="1472400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15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B129D4C-9805-4C96-97E8-77DB68BAEA6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16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17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90400"/>
            <a:ext cx="10969200" cy="4759200"/>
          </a:xfrm>
        </p:spPr>
        <p:txBody>
          <a:bodyPr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0E48D98-F742-4CFD-BA69-51D1B924F292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>
            <a:normAutofit/>
          </a:bodyPr>
          <a:lstStyle>
            <a:lvl1pPr>
              <a:defRPr sz="44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90800" y="4615200"/>
            <a:ext cx="7768800" cy="8676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C995D32-0B69-429B-BAF4-240DCF32333B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400" y="1501200"/>
            <a:ext cx="5176800" cy="4748400"/>
          </a:xfrm>
        </p:spPr>
        <p:txBody>
          <a:bodyPr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1600" y="1501200"/>
            <a:ext cx="5176800" cy="4748400"/>
          </a:xfrm>
        </p:spPr>
        <p:txBody>
          <a:bodyPr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135BB63-1002-4AF5-A143-3C590F191C54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400" y="1854000"/>
            <a:ext cx="5342400" cy="4395600"/>
          </a:xfrm>
        </p:spPr>
        <p:txBody>
          <a:bodyPr lIns="101600" tIns="0" rIns="82550" bIns="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50" y="1421729"/>
            <a:ext cx="5342400" cy="381600"/>
          </a:xfrm>
        </p:spPr>
        <p:txBody>
          <a:bodyPr lIns="101600" tIns="38100" rIns="76200" bIns="38100"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854000"/>
            <a:ext cx="5342400" cy="4395600"/>
          </a:xfrm>
        </p:spPr>
        <p:txBody>
          <a:bodyPr lIns="101600" tIns="0" rIns="82550" bIns="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A6CC3B-72D2-46B3-8E1C-07CFCDC35BA1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4AC22D-DE64-4BB8-8C78-AF490ED78A8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BA4C553-12C2-449E-94F0-97325D2FDF19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3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400" y="1555200"/>
            <a:ext cx="5233077" cy="4608000"/>
          </a:xfrm>
        </p:spPr>
        <p:txBody>
          <a:bodyPr vert="horz" wrap="square" lIns="90000" tIns="46800" rIns="90000" bIns="46800" numCol="1" rtlCol="0" anchor="t" anchorCtr="0" compatLnSpc="1">
            <a:normAutofit/>
          </a:bodyPr>
          <a:lstStyle>
            <a:lvl1pPr>
              <a:buNone/>
              <a:defRPr sz="16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228600" marR="0" lvl="0" indent="-22860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600" b="0" i="0" u="none" strike="noStrike" kern="1200" cap="none" spc="15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00" y="1555200"/>
            <a:ext cx="5227200" cy="4608000"/>
          </a:xfrm>
        </p:spPr>
        <p:txBody>
          <a:bodyPr rtlCol="0">
            <a:normAutofit/>
          </a:bodyPr>
          <a:lstStyle>
            <a:lvl1pPr>
              <a:buNone/>
              <a:defRPr sz="16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2" name="日期占位符 4"/>
          <p:cNvSpPr>
            <a:spLocks noGrp="1"/>
          </p:cNvSpPr>
          <p:nvPr>
            <p:ph type="dt" sz="half" idx="1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15FBF3B-066E-4FEE-9FBC-9DC555CAA831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5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" y="7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90400"/>
            <a:ext cx="10969200" cy="4759200"/>
          </a:xfrm>
        </p:spPr>
        <p:txBody>
          <a:bodyPr rtlCol="0">
            <a:normAutofit/>
          </a:bodyPr>
          <a:lstStyle>
            <a:lvl1pPr>
              <a:defRPr sz="1600" baseline="0"/>
            </a:lvl1pPr>
            <a:lvl2pPr>
              <a:defRPr sz="1600" baseline="0"/>
            </a:lvl2pPr>
            <a:lvl3pPr>
              <a:defRPr sz="16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28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9169200" cy="5029200"/>
          </a:xfrm>
        </p:spPr>
        <p:txBody>
          <a:bodyPr vert="eaVert" lIns="46800" rIns="46800"/>
          <a:lstStyle>
            <a:lvl1pPr marL="228600" indent="-228600">
              <a:spcAft>
                <a:spcPts val="1000"/>
              </a:spcAft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6858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defRPr spc="3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EDE37F-D63A-4EE4-BE64-FBD641C7307E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2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443E9F-F959-4611-B865-C041FF99FB36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8800" y="2484000"/>
            <a:ext cx="9799200" cy="1018800"/>
          </a:xfrm>
        </p:spPr>
        <p:txBody>
          <a:bodyPr lIns="90000" tIns="46800" rIns="90000" bIns="46800" rtlCol="0" anchor="t">
            <a:normAutofit/>
          </a:bodyPr>
          <a:lstStyle>
            <a:lvl1pPr algn="ctr">
              <a:defRPr sz="60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1198800" y="3560400"/>
            <a:ext cx="9799200" cy="471600"/>
          </a:xfrm>
        </p:spPr>
        <p:txBody>
          <a:bodyPr>
            <a:normAutofit/>
          </a:bodyPr>
          <a:lstStyle>
            <a:lvl1pPr algn="ctr">
              <a:lnSpc>
                <a:spcPct val="110000"/>
              </a:lnSpc>
              <a:buNone/>
              <a:defRPr sz="2400" spc="200"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  <p:custDataLst>
              <p:tags r:id="rId1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 smtClean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89AA63-0494-4F4B-9A8A-6A0275E76A6D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  <p:custDataLst>
              <p:tags r:id="rId2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4"/>
            <p:custDataLst>
              <p:tags r:id="rId3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>
                <a:latin typeface="Times New Roman" panose="02020603050405020304" pitchFamily="18" charset="0"/>
                <a:ea typeface="方正兰亭黑简体" panose="02000000000000000000" pitchFamily="2" charset="-122"/>
              </a:rPr>
              <a:t>‹#›</a:t>
            </a:fld>
            <a:endParaRPr lang="zh-CN" altLang="en-US" dirty="0">
              <a:latin typeface="Times New Roman" panose="02020603050405020304" pitchFamily="18" charset="0"/>
              <a:ea typeface="方正兰亭黑简体" panose="02000000000000000000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>
            <a:normAutofit/>
          </a:bodyPr>
          <a:lstStyle>
            <a:lvl1pPr>
              <a:defRPr sz="4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90800" y="4615200"/>
            <a:ext cx="7768800" cy="867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" y="70"/>
            <a:ext cx="10969200" cy="705600"/>
          </a:xfrm>
        </p:spPr>
        <p:txBody>
          <a:bodyPr lIns="90000" tIns="46800" rIns="90000" bIns="46800" rtlCol="0">
            <a:normAutofit/>
          </a:bodyPr>
          <a:lstStyle>
            <a:lvl1pPr>
              <a:defRPr sz="2400"/>
            </a:lvl1pPr>
          </a:lstStyle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8400" y="1501200"/>
            <a:ext cx="5176800" cy="4748400"/>
          </a:xfrm>
        </p:spPr>
        <p:txBody>
          <a:bodyPr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11600" y="1501200"/>
            <a:ext cx="5176800" cy="4748400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8400" y="1854000"/>
            <a:ext cx="5342400" cy="4395600"/>
          </a:xfrm>
        </p:spPr>
        <p:txBody>
          <a:bodyPr lIns="101600" tIns="0" rIns="82550" bIns="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35750" y="1421729"/>
            <a:ext cx="5342400" cy="381600"/>
          </a:xfrm>
        </p:spPr>
        <p:txBody>
          <a:bodyPr lIns="101600" tIns="38100" rIns="76200" bIns="38100"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>
                <a:sym typeface="+mn-ea"/>
              </a:rPr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35750" y="1854000"/>
            <a:ext cx="5342400" cy="4395600"/>
          </a:xfrm>
        </p:spPr>
        <p:txBody>
          <a:bodyPr lIns="101600" tIns="0" rIns="82550" bIns="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单击此处编辑母版文本样式</a:t>
            </a:r>
          </a:p>
          <a:p>
            <a:pPr lvl="1"/>
            <a:r>
              <a:rPr noProof="1">
                <a:sym typeface="+mn-ea"/>
              </a:rPr>
              <a:t>第二级</a:t>
            </a:r>
          </a:p>
          <a:p>
            <a:pPr lvl="2"/>
            <a:r>
              <a:rPr noProof="1">
                <a:sym typeface="+mn-ea"/>
              </a:rPr>
              <a:t>第三级</a:t>
            </a:r>
          </a:p>
          <a:p>
            <a:pPr lvl="3"/>
            <a:r>
              <a:rPr noProof="1">
                <a:sym typeface="+mn-ea"/>
              </a:rPr>
              <a:t>第四级</a:t>
            </a:r>
          </a:p>
          <a:p>
            <a:pPr lvl="4"/>
            <a:r>
              <a:rPr noProof="1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608400"/>
            <a:ext cx="10969200" cy="705600"/>
          </a:xfrm>
        </p:spPr>
        <p:txBody>
          <a:bodyPr lIns="90000" tIns="46800" rIns="90000" bIns="46800" rtlCol="0">
            <a:normAutofit/>
          </a:bodyPr>
          <a:lstStyle/>
          <a:p>
            <a:pPr lvl="0"/>
            <a:r>
              <a:rPr noProof="1"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08400" y="1555200"/>
            <a:ext cx="5233077" cy="4608000"/>
          </a:xfrm>
        </p:spPr>
        <p:txBody>
          <a:bodyPr vert="horz" wrap="square" lIns="90000" tIns="46800" rIns="90000" bIns="46800" numCol="1" rtlCol="0" anchor="t" anchorCtr="0" compatLnSpc="1">
            <a:normAutofit/>
          </a:bodyPr>
          <a:lstStyle>
            <a:lvl1pPr>
              <a:buNone/>
              <a:defRPr sz="1600"/>
            </a:lvl1pPr>
          </a:lstStyle>
          <a:p>
            <a:pPr marL="228600" marR="0" lvl="0" indent="-22860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sz="1600" b="0" i="0" u="none" strike="noStrike" kern="1200" cap="none" spc="15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00" y="1555200"/>
            <a:ext cx="5227200" cy="4608000"/>
          </a:xfrm>
        </p:spPr>
        <p:txBody>
          <a:bodyPr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noProof="1">
                <a:sym typeface="+mn-ea"/>
              </a:rPr>
              <a:t>单击此处编辑母版文本样式</a:t>
            </a: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noProof="1">
                <a:sym typeface="+mn-ea"/>
              </a:rPr>
              <a:t>单击此处编辑母版标题样式</a:t>
            </a:r>
            <a:endParaRPr noProof="1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9169200" cy="5029200"/>
          </a:xfrm>
        </p:spPr>
        <p:txBody>
          <a:bodyPr vert="eaVert" lIns="46800" r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6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tags" Target="../tags/tag10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9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8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/>
          <p:nvPr/>
        </p:nvSpPr>
        <p:spPr bwMode="auto">
          <a:xfrm>
            <a:off x="-3175" y="6521450"/>
            <a:ext cx="12192000" cy="336550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 flip="none" rotWithShape="1"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  <a:tileRect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027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608013" y="639763"/>
            <a:ext cx="10969625" cy="70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170" tIns="46990" rIns="90170" bIns="469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8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608013" y="1490663"/>
            <a:ext cx="10969625" cy="4759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fontAlgn="auto" hangingPunct="1">
              <a:defRPr sz="1000" baseline="0" noProof="1" smtClean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C3ADCB-799A-4383-9388-14AFE52FD49A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方正兰亭黑简体" panose="02000000000000000000" pitchFamily="2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fontAlgn="auto" hangingPunct="1">
              <a:defRPr sz="1000" baseline="0" noProof="1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43825" y="6594475"/>
            <a:ext cx="5399088" cy="215900"/>
          </a:xfrm>
          <a:prstGeom prst="rect">
            <a:avLst/>
          </a:prstGeom>
          <a:noFill/>
        </p:spPr>
        <p:txBody>
          <a:bodyPr lIns="54000" t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10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方正兰亭黑简体" panose="02000000000000000000" pitchFamily="2" charset="-122"/>
                <a:cs typeface="+mn-cs"/>
              </a:rPr>
              <a:t>请务必阅读报告附注中的风险提示和免责声明</a:t>
            </a:r>
            <a:endParaRPr kumimoji="0" lang="zh-CN" altLang="en-US" sz="1400" b="0" i="0" u="none" strike="noStrike" kern="1200" cap="none" spc="100" normalizeH="0" baseline="0" noProof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032" name="文本框 7"/>
          <p:cNvSpPr txBox="1">
            <a:spLocks noChangeArrowheads="1"/>
          </p:cNvSpPr>
          <p:nvPr/>
        </p:nvSpPr>
        <p:spPr bwMode="auto">
          <a:xfrm>
            <a:off x="10058400" y="6578600"/>
            <a:ext cx="2133600" cy="246063"/>
          </a:xfrm>
          <a:prstGeom prst="rect">
            <a:avLst/>
          </a:prstGeom>
          <a:noFill/>
          <a:ln>
            <a:noFill/>
          </a:ln>
        </p:spPr>
        <p:txBody>
          <a:bodyPr tIns="0" bIns="0">
            <a:spAutoFit/>
          </a:bodyPr>
          <a:lstStyle/>
          <a:p>
            <a:pPr lvl="0" algn="r" eaLnBrk="1" hangingPunct="1"/>
            <a:fld id="{9A0DB2DC-4C9A-4742-B13C-FB6460FD3503}" type="slidenum">
              <a:rPr lang="zh-CN" altLang="en-US" sz="1600" dirty="0">
                <a:solidFill>
                  <a:srgbClr val="FFFFFF"/>
                </a:solidFill>
                <a:latin typeface="Arial" panose="020B0604020202020204" pitchFamily="34" charset="0"/>
                <a:ea typeface="方正兰亭黑简体" panose="02000000000000000000" pitchFamily="2" charset="-122"/>
              </a:rPr>
              <a:t>‹#›</a:t>
            </a:fld>
            <a:endParaRPr lang="zh-CN" altLang="en-US" sz="1600" dirty="0">
              <a:solidFill>
                <a:srgbClr val="FFFFFF"/>
              </a:solidFill>
              <a:latin typeface="Arial" panose="020B0604020202020204" pitchFamily="34" charset="0"/>
              <a:ea typeface="方正兰亭黑简体" panose="02000000000000000000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</a:defRPr>
      </a:lvl9pPr>
    </p:titleStyle>
    <p:bodyStyle>
      <a:lvl1pPr marL="228600" indent="-228600" algn="l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4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kern="1200" spc="150">
          <a:solidFill>
            <a:schemeClr val="tx1"/>
          </a:solidFill>
          <a:latin typeface="Times New Roman" panose="02020603050405020304" pitchFamily="18" charset="0"/>
          <a:ea typeface="方正兰亭黑简体" panose="02000000000000000000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608013" y="608013"/>
            <a:ext cx="10969625" cy="7064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170" tIns="46990" rIns="90170" bIns="4699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608013" y="1490663"/>
            <a:ext cx="10969625" cy="475932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6800" rIns="90000" bIns="4680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775" y="6315075"/>
            <a:ext cx="2698750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eaLnBrk="1" fontAlgn="auto" hangingPunct="1">
              <a:defRPr sz="1000" baseline="0" noProof="1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D1E130-3B58-42DC-B039-AF6C36455A9E}" type="datetime1">
              <a:rPr kumimoji="0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2026/1/30</a:t>
            </a:fld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388" y="6315075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eaLnBrk="1" fontAlgn="auto" hangingPunct="1">
              <a:defRPr sz="1000" baseline="0" noProof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300" y="6315075"/>
            <a:ext cx="2700338" cy="3159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object 3"/>
          <p:cNvSpPr/>
          <p:nvPr/>
        </p:nvSpPr>
        <p:spPr bwMode="auto">
          <a:xfrm>
            <a:off x="-3175" y="6521450"/>
            <a:ext cx="12192000" cy="336550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 flip="none" rotWithShape="1"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  <a:tileRect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 spc="300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62626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228600" indent="-228600" algn="l" rtl="0" eaLnBrk="0" fontAlgn="base" hangingPunct="0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pitchFamily="2" charset="2"/>
        <a:buChar char=""/>
        <a:defRPr sz="14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kern="1200" spc="150">
          <a:solidFill>
            <a:srgbClr val="595959"/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7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9.xml"/><Relationship Id="rId4" Type="http://schemas.openxmlformats.org/officeDocument/2006/relationships/tags" Target="../tags/tag4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object 3"/>
          <p:cNvSpPr/>
          <p:nvPr/>
        </p:nvSpPr>
        <p:spPr bwMode="auto">
          <a:xfrm>
            <a:off x="0" y="1984285"/>
            <a:ext cx="12192000" cy="2454275"/>
          </a:xfrm>
          <a:custGeom>
            <a:avLst/>
            <a:gdLst>
              <a:gd name="T0" fmla="*/ 0 w 6948170"/>
              <a:gd name="T1" fmla="*/ 107570 h 108585"/>
              <a:gd name="T2" fmla="*/ 6948233 w 6948170"/>
              <a:gd name="T3" fmla="*/ 107570 h 108585"/>
              <a:gd name="T4" fmla="*/ 6948233 w 6948170"/>
              <a:gd name="T5" fmla="*/ 0 h 108585"/>
              <a:gd name="T6" fmla="*/ 0 w 6948170"/>
              <a:gd name="T7" fmla="*/ 0 h 108585"/>
              <a:gd name="T8" fmla="*/ 0 w 6948170"/>
              <a:gd name="T9" fmla="*/ 107570 h 1085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948170" h="108585">
                <a:moveTo>
                  <a:pt x="0" y="108203"/>
                </a:moveTo>
                <a:lnTo>
                  <a:pt x="6947916" y="108203"/>
                </a:lnTo>
                <a:lnTo>
                  <a:pt x="6947916" y="0"/>
                </a:lnTo>
                <a:lnTo>
                  <a:pt x="0" y="0"/>
                </a:lnTo>
                <a:lnTo>
                  <a:pt x="0" y="108203"/>
                </a:lnTo>
                <a:close/>
              </a:path>
            </a:pathLst>
          </a:custGeom>
          <a:gradFill>
            <a:gsLst>
              <a:gs pos="0">
                <a:srgbClr val="002391"/>
              </a:gs>
              <a:gs pos="99228">
                <a:srgbClr val="00A3FF"/>
              </a:gs>
              <a:gs pos="42000">
                <a:srgbClr val="005ADC"/>
              </a:gs>
            </a:gsLst>
            <a:lin ang="15300000" scaled="0"/>
          </a:gradFill>
          <a:ln w="6350">
            <a:noFill/>
          </a:ln>
        </p:spPr>
        <p:txBody>
          <a:bodyPr lIns="0" tIns="0" rIns="0" bIns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4867AA"/>
              </a:solidFill>
              <a:effectLst/>
              <a:highlight>
                <a:srgbClr val="4867AA"/>
              </a:highlight>
              <a:uLnTx/>
              <a:uFillTx/>
              <a:latin typeface="Times New Roman" panose="02020603050405020304" pitchFamily="18" charset="0"/>
              <a:ea typeface="方正兰亭黑简体" panose="02000000000000000000" pitchFamily="2" charset="-122"/>
              <a:cs typeface="+mn-cs"/>
            </a:endParaRPr>
          </a:p>
        </p:txBody>
      </p:sp>
      <p:sp>
        <p:nvSpPr>
          <p:cNvPr id="16387" name="文本框 7" descr="Indicator_Title"/>
          <p:cNvSpPr txBox="1"/>
          <p:nvPr/>
        </p:nvSpPr>
        <p:spPr>
          <a:xfrm>
            <a:off x="0" y="2737177"/>
            <a:ext cx="1219200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zh-CN" sz="3600" b="1" dirty="0">
                <a:solidFill>
                  <a:schemeClr val="bg1"/>
                </a:solidFill>
                <a:latin typeface="方正兰亭粗黑简体" pitchFamily="2" charset="-122"/>
                <a:ea typeface="方正兰亭粗黑简体" pitchFamily="2" charset="-122"/>
                <a:sym typeface="宋体" panose="02010600030101010101" pitchFamily="2" charset="-122"/>
              </a:rPr>
              <a:t>AI</a:t>
            </a:r>
            <a:r>
              <a:rPr lang="zh-CN" altLang="en-US" sz="3600" b="1" dirty="0">
                <a:solidFill>
                  <a:schemeClr val="bg1"/>
                </a:solidFill>
                <a:latin typeface="方正兰亭粗黑简体" pitchFamily="2" charset="-122"/>
                <a:ea typeface="方正兰亭粗黑简体" pitchFamily="2" charset="-122"/>
                <a:sym typeface="宋体" panose="02010600030101010101" pitchFamily="2" charset="-122"/>
              </a:rPr>
              <a:t>短剧漫剧行业专题</a:t>
            </a:r>
          </a:p>
        </p:txBody>
      </p:sp>
      <p:sp>
        <p:nvSpPr>
          <p:cNvPr id="16388" name="文本框 10" descr="Indicator_Rank"/>
          <p:cNvSpPr txBox="1"/>
          <p:nvPr/>
        </p:nvSpPr>
        <p:spPr>
          <a:xfrm>
            <a:off x="0" y="3859213"/>
            <a:ext cx="12192000" cy="398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en-US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评级：买入</a:t>
            </a:r>
            <a:r>
              <a:rPr lang="en-US" altLang="zh-CN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(</a:t>
            </a:r>
            <a:r>
              <a:rPr lang="zh-CN" altLang="en-US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维持</a:t>
            </a:r>
            <a:r>
              <a:rPr lang="en-US" altLang="zh-CN" sz="2000" dirty="0">
                <a:solidFill>
                  <a:schemeClr val="bg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)</a:t>
            </a:r>
          </a:p>
        </p:txBody>
      </p:sp>
      <p:sp>
        <p:nvSpPr>
          <p:cNvPr id="16389" name="TextBox 1" descr="Indicator_Head"/>
          <p:cNvSpPr txBox="1"/>
          <p:nvPr/>
        </p:nvSpPr>
        <p:spPr>
          <a:xfrm>
            <a:off x="10201275" y="503238"/>
            <a:ext cx="1930624" cy="35401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证券研究报告</a:t>
            </a:r>
          </a:p>
        </p:txBody>
      </p:sp>
      <p:pic>
        <p:nvPicPr>
          <p:cNvPr id="16390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88" y="735013"/>
            <a:ext cx="2146300" cy="520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1" name="TextBox 1" descr="Indicator_ReportDate"/>
          <p:cNvSpPr txBox="1"/>
          <p:nvPr/>
        </p:nvSpPr>
        <p:spPr>
          <a:xfrm>
            <a:off x="10201275" y="1130300"/>
            <a:ext cx="1919605" cy="3524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2025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年</a:t>
            </a: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11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月</a:t>
            </a:r>
            <a:r>
              <a:rPr lang="en-US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2</a:t>
            </a:r>
            <a:r>
              <a:rPr lang="zh-CN" altLang="en-US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  <a:sym typeface="微软雅黑" panose="020B0503020204020204" pitchFamily="34" charset="-122"/>
              </a:rPr>
              <a:t>日</a:t>
            </a:r>
          </a:p>
        </p:txBody>
      </p:sp>
      <p:sp>
        <p:nvSpPr>
          <p:cNvPr id="16392" name="TextBox 1" descr="Indicator_IndustryName"/>
          <p:cNvSpPr txBox="1"/>
          <p:nvPr/>
        </p:nvSpPr>
        <p:spPr>
          <a:xfrm>
            <a:off x="10204450" y="814388"/>
            <a:ext cx="857250" cy="3524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6858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11430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sz="16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6002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2057400" indent="-228600" algn="l" rtl="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 spc="15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zh-CN" altLang="zh-CN" sz="1700" dirty="0">
                <a:solidFill>
                  <a:schemeClr val="tx1"/>
                </a:solidFill>
                <a:latin typeface="方正兰亭黑简体" panose="02000000000000000000" pitchFamily="2" charset="-122"/>
                <a:ea typeface="方正兰亭黑简体" panose="02000000000000000000" pitchFamily="2" charset="-122"/>
              </a:rPr>
              <a:t>广告营销</a:t>
            </a:r>
          </a:p>
        </p:txBody>
      </p:sp>
      <p:graphicFrame>
        <p:nvGraphicFramePr>
          <p:cNvPr id="5" name="表格 7" descr="Indicator_Authors" title="Indicator_Authors"/>
          <p:cNvGraphicFramePr>
            <a:graphicFrameLocks noGrp="1"/>
          </p:cNvGraphicFramePr>
          <p:nvPr/>
        </p:nvGraphicFramePr>
        <p:xfrm>
          <a:off x="1815783" y="4659313"/>
          <a:ext cx="8560290" cy="192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41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kern="120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方博云</a:t>
                      </a:r>
                      <a:r>
                        <a:rPr lang="en-US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(</a:t>
                      </a:r>
                      <a:r>
                        <a:rPr lang="zh-CN" altLang="en-US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证券分析师</a:t>
                      </a:r>
                      <a:r>
                        <a:rPr lang="en-US" altLang="zh-CN" sz="1200" b="0" i="0" kern="120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)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杨仁文</a:t>
                      </a:r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(</a:t>
                      </a:r>
                      <a:r>
                        <a:rPr lang="zh-CN" altLang="en-US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证券分析师</a:t>
                      </a:r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微软雅黑" panose="020B0503020204020204" pitchFamily="34" charset="-122"/>
                          <a:sym typeface="宋体" panose="02010600030101010101" pitchFamily="2" charset="-122"/>
                        </a:rPr>
                        <a:t>)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cs typeface="微软雅黑" panose="020B0503020204020204" pitchFamily="34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/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sym typeface="宋体" panose="02010600030101010101" pitchFamily="2" charset="-122"/>
                        </a:rPr>
                        <a:t>S0350521120002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S0350521120001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/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sym typeface="宋体" panose="02010600030101010101" pitchFamily="2" charset="-122"/>
                        </a:rPr>
                        <a:t>fangby@ghzq.com.cn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200" b="0" i="0" baseline="0" dirty="0">
                          <a:solidFill>
                            <a:schemeClr val="tx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yangrw@ghzq.com.cn</a:t>
                      </a: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75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417"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  <a:sym typeface="宋体" panose="02010600030101010101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US" altLang="zh-CN" sz="1200" b="0" i="0" baseline="0" dirty="0">
                        <a:solidFill>
                          <a:schemeClr val="tx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91445" marR="91445" marT="45715" marB="45715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90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、模型介绍：整理市面核心多模态大模型（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Sora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、可灵、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Vidu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、即梦、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Pika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Veo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、混元、通义、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Midjourney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等）及短剧漫剧垂类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Agent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（巨日禄、次元神笔等，以及更垂类的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编剧工具、语音情感引擎）目前推出最新版本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（轩菁）</a:t>
            </a:r>
            <a:endParaRPr lang="zh-CN" altLang="en-US" sz="1400" b="1" dirty="0">
              <a:solidFill>
                <a:srgbClr val="000000"/>
              </a:solidFill>
              <a:highlight>
                <a:srgbClr val="FFFF00"/>
              </a:highlight>
              <a:latin typeface="方正兰亭黑简体" panose="02000000000000000000" pitchFamily="2" charset="-122"/>
              <a:sym typeface="+mn-ea"/>
            </a:endParaRP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、产品场景：各家大模型核心的客户，付费能力，核心使用的场景，未来可能拓展的使用场景，主要被用于（剧本、分镜、视频生成、配音剪辑、二创、虚拟人）哪些环节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、收费模式：各家目前的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DAU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、付费规模，如何定价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，（智宁）计算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ARR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收入体量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、市场空间：测算在场景推演、用户规模渗透率到较高水平的大模型收费市场规模，依赖广告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/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付费</a:t>
            </a:r>
            <a:r>
              <a:rPr lang="en-US" altLang="zh-CN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/</a:t>
            </a:r>
            <a:r>
              <a:rPr lang="zh-CN" altLang="en-US" sz="1400" b="1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  <a:sym typeface="+mn-ea"/>
              </a:rPr>
              <a:t>打包提供增值服务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（银秀）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、技术壁垒：沉淀图文视频数据、背靠流量变现的生态能力、模型风格化控制能力、上手易用性能力等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、核心玩家：目前核心大模型的技术特点、优缺点，各自的壁垒高低，市场竞争格局如何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、技术趋势：目前核心痛点，技术难点，解决预计时间节点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8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、重点标的推荐：快手、阅文集团、中文在线、腾讯等</a:t>
            </a: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b="1" dirty="0">
              <a:solidFill>
                <a:srgbClr val="000000"/>
              </a:solidFill>
              <a:latin typeface="方正兰亭黑简体" panose="02000000000000000000" pitchFamily="2" charset="-122"/>
              <a:sym typeface="+mn-ea"/>
            </a:endParaRPr>
          </a:p>
          <a:p>
            <a:pPr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n"/>
            </a:pPr>
            <a:endParaRPr lang="zh-CN" altLang="en-US" sz="1400" dirty="0">
              <a:solidFill>
                <a:srgbClr val="000000"/>
              </a:solidFill>
              <a:latin typeface="方正兰亭黑简体" panose="02000000000000000000" pitchFamily="2" charset="-122"/>
            </a:endParaRP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1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多模态大模型发展进程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0A597C-4FD9-8B15-B45D-1D1A9C2F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收费模式（核心多模态大模型）</a:t>
            </a: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44380CC8-D292-6D75-D4D1-D4E250B88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3702486"/>
              </p:ext>
            </p:extLst>
          </p:nvPr>
        </p:nvGraphicFramePr>
        <p:xfrm>
          <a:off x="4093028" y="950118"/>
          <a:ext cx="809897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221">
                  <a:extLst>
                    <a:ext uri="{9D8B030D-6E8A-4147-A177-3AD203B41FA5}">
                      <a16:colId xmlns:a16="http://schemas.microsoft.com/office/drawing/2014/main" val="4263993380"/>
                    </a:ext>
                  </a:extLst>
                </a:gridCol>
                <a:gridCol w="1699221">
                  <a:extLst>
                    <a:ext uri="{9D8B030D-6E8A-4147-A177-3AD203B41FA5}">
                      <a16:colId xmlns:a16="http://schemas.microsoft.com/office/drawing/2014/main" val="195804416"/>
                    </a:ext>
                  </a:extLst>
                </a:gridCol>
                <a:gridCol w="1699221">
                  <a:extLst>
                    <a:ext uri="{9D8B030D-6E8A-4147-A177-3AD203B41FA5}">
                      <a16:colId xmlns:a16="http://schemas.microsoft.com/office/drawing/2014/main" val="558406778"/>
                    </a:ext>
                  </a:extLst>
                </a:gridCol>
                <a:gridCol w="1404329">
                  <a:extLst>
                    <a:ext uri="{9D8B030D-6E8A-4147-A177-3AD203B41FA5}">
                      <a16:colId xmlns:a16="http://schemas.microsoft.com/office/drawing/2014/main" val="2071134496"/>
                    </a:ext>
                  </a:extLst>
                </a:gridCol>
                <a:gridCol w="1596980">
                  <a:extLst>
                    <a:ext uri="{9D8B030D-6E8A-4147-A177-3AD203B41FA5}">
                      <a16:colId xmlns:a16="http://schemas.microsoft.com/office/drawing/2014/main" val="2822539110"/>
                    </a:ext>
                  </a:extLst>
                </a:gridCol>
              </a:tblGrid>
              <a:tr h="32304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收费策略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MAU/DAU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月付费规模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ARR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35601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Sora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OpenAI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订阅制，</a:t>
                      </a:r>
                      <a:r>
                        <a:rPr lang="en-US" altLang="zh-CN" dirty="0" err="1"/>
                        <a:t>api</a:t>
                      </a:r>
                      <a:r>
                        <a:rPr lang="zh-CN" altLang="en-US" dirty="0"/>
                        <a:t>付费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1200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1.44 </a:t>
                      </a:r>
                      <a:r>
                        <a:rPr lang="zh-CN" altLang="en-US" dirty="0"/>
                        <a:t>亿美元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377137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可灵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（快手）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1280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165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14200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17.04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016126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即梦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（字节）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 积分制， 单次付费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965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108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9800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11.76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936144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Vidu</a:t>
                      </a:r>
                      <a:r>
                        <a:rPr lang="zh-CN" altLang="en-US" dirty="0"/>
                        <a:t>（生数科技）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付费套餐，企业定制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112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580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6960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829052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en-US" altLang="zh-CN" dirty="0"/>
                        <a:t>Midjourney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会员制，商业授权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510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78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920 </a:t>
                      </a:r>
                      <a:r>
                        <a:rPr lang="zh-CN" altLang="en-US" dirty="0"/>
                        <a:t>万美元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1.104 </a:t>
                      </a:r>
                      <a:r>
                        <a:rPr lang="zh-CN" altLang="en-US" dirty="0"/>
                        <a:t>亿美元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078408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腾讯混元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API </a:t>
                      </a:r>
                      <a:r>
                        <a:rPr lang="zh-CN" altLang="en-US" dirty="0"/>
                        <a:t>计费，企业套餐制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680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82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6800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8.16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079867"/>
                  </a:ext>
                </a:extLst>
              </a:tr>
              <a:tr h="565327">
                <a:tc>
                  <a:txBody>
                    <a:bodyPr/>
                    <a:lstStyle/>
                    <a:p>
                      <a:r>
                        <a:rPr lang="zh-CN" altLang="en-US" dirty="0"/>
                        <a:t>阿里通义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会员制，企业</a:t>
                      </a:r>
                      <a:r>
                        <a:rPr lang="en-US" altLang="zh-CN" dirty="0" err="1"/>
                        <a:t>api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720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90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7500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543712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A42DF861-6481-4DAD-3981-050C0FBF5456}"/>
              </a:ext>
            </a:extLst>
          </p:cNvPr>
          <p:cNvSpPr txBox="1"/>
          <p:nvPr/>
        </p:nvSpPr>
        <p:spPr>
          <a:xfrm>
            <a:off x="0" y="6594033"/>
            <a:ext cx="66217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资料来源：</a:t>
            </a:r>
            <a:r>
              <a:rPr lang="en-US" altLang="zh-CN" sz="1100" dirty="0">
                <a:solidFill>
                  <a:schemeClr val="bg1"/>
                </a:solidFill>
                <a:cs typeface="+mn-ea"/>
                <a:sym typeface="+mn-lt"/>
              </a:rPr>
              <a:t>Market.us</a:t>
            </a:r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、国海证券研究所</a:t>
            </a:r>
          </a:p>
          <a:p>
            <a:endParaRPr lang="zh-CN" altLang="en-US" sz="12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D8D9258-D5E5-7FE0-18F5-A20C75B9EC24}"/>
              </a:ext>
            </a:extLst>
          </p:cNvPr>
          <p:cNvSpPr txBox="1"/>
          <p:nvPr/>
        </p:nvSpPr>
        <p:spPr>
          <a:xfrm>
            <a:off x="0" y="680951"/>
            <a:ext cx="418214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灵活定价适配全场景需求：</a:t>
            </a:r>
            <a:r>
              <a:rPr lang="zh-CN" altLang="en-US" sz="1400" dirty="0"/>
              <a:t>核心多模态大模型均采用 “分层定价 </a:t>
            </a:r>
            <a:r>
              <a:rPr lang="en-US" altLang="zh-CN" sz="1400" dirty="0"/>
              <a:t>+ </a:t>
            </a:r>
            <a:r>
              <a:rPr lang="zh-CN" altLang="en-US" sz="1400" dirty="0"/>
              <a:t>多元变现” 组合策略，既覆盖个人创作者的轻量化需求，也满足企业级批量调用需求，定价跨度从</a:t>
            </a:r>
            <a:r>
              <a:rPr lang="en-US" altLang="zh-CN" sz="1400" dirty="0"/>
              <a:t>0.03</a:t>
            </a:r>
            <a:r>
              <a:rPr lang="zh-CN" altLang="en-US" sz="1400" dirty="0"/>
              <a:t>元</a:t>
            </a:r>
            <a:r>
              <a:rPr lang="en-US" altLang="zh-CN" sz="1400" dirty="0"/>
              <a:t>/</a:t>
            </a:r>
            <a:r>
              <a:rPr lang="zh-CN" altLang="en-US" sz="1400" dirty="0"/>
              <a:t>张（通义文生图）到</a:t>
            </a:r>
            <a:r>
              <a:rPr lang="en-US" altLang="zh-CN" sz="1400" dirty="0"/>
              <a:t>$200 / </a:t>
            </a:r>
            <a:r>
              <a:rPr lang="zh-CN" altLang="en-US" sz="1400" dirty="0"/>
              <a:t>月（</a:t>
            </a:r>
            <a:r>
              <a:rPr lang="en-US" altLang="zh-CN" sz="1400" dirty="0"/>
              <a:t>Sora Pro </a:t>
            </a:r>
            <a:r>
              <a:rPr lang="zh-CN" altLang="en-US" sz="1400" dirty="0"/>
              <a:t>会员），适配不同付费能力与使用场景。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变现模式深度适配技术特性：</a:t>
            </a:r>
            <a:r>
              <a:rPr lang="zh-CN" altLang="en-US" sz="1400" dirty="0"/>
              <a:t>依托 </a:t>
            </a:r>
            <a:r>
              <a:rPr lang="en-US" altLang="zh-CN" sz="1400" dirty="0"/>
              <a:t>AI </a:t>
            </a:r>
            <a:r>
              <a:rPr lang="zh-CN" altLang="en-US" sz="1400" dirty="0"/>
              <a:t>生成效率优势，收费模式与应用场景深度绑定 </a:t>
            </a:r>
            <a:r>
              <a:rPr lang="en-US" altLang="zh-CN" sz="1400" dirty="0"/>
              <a:t>—— </a:t>
            </a:r>
            <a:r>
              <a:rPr lang="zh-CN" altLang="en-US" sz="1400" dirty="0"/>
              <a:t>个人端以订阅制（</a:t>
            </a:r>
            <a:r>
              <a:rPr lang="en-US" altLang="zh-CN" sz="1400" dirty="0"/>
              <a:t>IAP</a:t>
            </a:r>
            <a:r>
              <a:rPr lang="zh-CN" altLang="en-US" sz="1400" dirty="0"/>
              <a:t>）为主，降低高频使用门槛；企业端以 </a:t>
            </a:r>
            <a:r>
              <a:rPr lang="en-US" altLang="zh-CN" sz="1400" dirty="0"/>
              <a:t>API </a:t>
            </a:r>
            <a:r>
              <a:rPr lang="zh-CN" altLang="en-US" sz="1400" dirty="0"/>
              <a:t>调用、定制化套餐为核心，契合批量生成、商用授权需求（如 </a:t>
            </a:r>
            <a:r>
              <a:rPr lang="en-US" altLang="zh-CN" sz="1400" dirty="0"/>
              <a:t>Midjourney </a:t>
            </a:r>
            <a:r>
              <a:rPr lang="zh-CN" altLang="en-US" sz="1400" dirty="0"/>
              <a:t>商业授权额外 </a:t>
            </a:r>
            <a:r>
              <a:rPr lang="en-US" altLang="zh-CN" sz="1400" dirty="0"/>
              <a:t>$20 / </a:t>
            </a:r>
            <a:r>
              <a:rPr lang="zh-CN" altLang="en-US" sz="1400" dirty="0"/>
              <a:t>月）；部分模型联动流量平台（即梦 </a:t>
            </a:r>
            <a:r>
              <a:rPr lang="en-US" altLang="zh-CN" sz="1400" dirty="0"/>
              <a:t>AI </a:t>
            </a:r>
            <a:r>
              <a:rPr lang="zh-CN" altLang="en-US" sz="1400" dirty="0"/>
              <a:t>关联抖音生态），隐含品牌定制变现潜力，形成 “个人订阅 </a:t>
            </a:r>
            <a:r>
              <a:rPr lang="en-US" altLang="zh-CN" sz="1400" dirty="0"/>
              <a:t>+ </a:t>
            </a:r>
            <a:r>
              <a:rPr lang="zh-CN" altLang="en-US" sz="1400" dirty="0"/>
              <a:t>企业服务 </a:t>
            </a:r>
            <a:r>
              <a:rPr lang="en-US" altLang="zh-CN" sz="1400" dirty="0"/>
              <a:t>+ </a:t>
            </a:r>
            <a:r>
              <a:rPr lang="zh-CN" altLang="en-US" sz="1400" dirty="0"/>
              <a:t>生态联动” 的三维收费体系。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差异化定价凸显技术壁垒</a:t>
            </a:r>
            <a:r>
              <a:rPr lang="zh-CN" altLang="en-US" sz="1400" dirty="0"/>
              <a:t>：头部模型凭借技术优势构建定价溢价，如 </a:t>
            </a:r>
            <a:r>
              <a:rPr lang="en-US" altLang="zh-CN" sz="1400" dirty="0"/>
              <a:t>Sora 4K </a:t>
            </a:r>
            <a:r>
              <a:rPr lang="zh-CN" altLang="en-US" sz="1400" dirty="0"/>
              <a:t>超清生成 </a:t>
            </a:r>
            <a:r>
              <a:rPr lang="en-US" altLang="zh-CN" sz="1400" dirty="0"/>
              <a:t>$0.50 / </a:t>
            </a:r>
            <a:r>
              <a:rPr lang="zh-CN" altLang="en-US" sz="1400" dirty="0"/>
              <a:t>秒、海螺 </a:t>
            </a:r>
            <a:r>
              <a:rPr lang="en-US" altLang="zh-CN" sz="1400" dirty="0"/>
              <a:t>AI </a:t>
            </a:r>
            <a:r>
              <a:rPr lang="zh-CN" altLang="en-US" sz="1400" dirty="0"/>
              <a:t>以画质优势主打海外商用付费；腰部模型以性价比突围，如可灵 </a:t>
            </a:r>
            <a:r>
              <a:rPr lang="en-US" altLang="zh-CN" sz="1400" dirty="0"/>
              <a:t>AI API </a:t>
            </a:r>
            <a:r>
              <a:rPr lang="zh-CN" altLang="en-US" sz="1400" dirty="0"/>
              <a:t>批量 </a:t>
            </a:r>
            <a:r>
              <a:rPr lang="en-US" altLang="zh-CN" sz="1400" dirty="0"/>
              <a:t>8 </a:t>
            </a:r>
            <a:r>
              <a:rPr lang="zh-CN" altLang="en-US" sz="1400" dirty="0"/>
              <a:t>折、通义万维按量阶梯降价，形成分层竞争格局。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现存收费相关挑战：</a:t>
            </a:r>
            <a:r>
              <a:rPr lang="zh-CN" altLang="en-US" sz="1400" dirty="0"/>
              <a:t>部分模型 </a:t>
            </a:r>
            <a:r>
              <a:rPr lang="en-US" altLang="zh-CN" sz="1400" dirty="0"/>
              <a:t>API </a:t>
            </a:r>
            <a:r>
              <a:rPr lang="zh-CN" altLang="en-US" sz="1400" dirty="0"/>
              <a:t>定价门槛较高（如腾讯混元高级版 </a:t>
            </a:r>
            <a:r>
              <a:rPr lang="en-US" altLang="zh-CN" sz="1400" dirty="0"/>
              <a:t>15 </a:t>
            </a:r>
            <a:r>
              <a:rPr lang="zh-CN" altLang="en-US" sz="1400" dirty="0"/>
              <a:t>万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月），中小创作者接入成本偏高；海外定价适配不足（；商用授权界定模糊，部分个人会员商用权限限制，影响付费转化效率。</a:t>
            </a:r>
          </a:p>
        </p:txBody>
      </p:sp>
    </p:spTree>
    <p:extLst>
      <p:ext uri="{BB962C8B-B14F-4D97-AF65-F5344CB8AC3E}">
        <p14:creationId xmlns:p14="http://schemas.microsoft.com/office/powerpoint/2010/main" val="421023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E1760D-EE03-C089-AC73-4B667820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收费模式（短剧漫剧垂类 </a:t>
            </a:r>
            <a:r>
              <a:rPr lang="en-US" altLang="zh-CN" dirty="0"/>
              <a:t>Agent</a:t>
            </a:r>
            <a:r>
              <a:rPr lang="zh-CN" altLang="en-US" dirty="0"/>
              <a:t>）</a:t>
            </a:r>
          </a:p>
        </p:txBody>
      </p:sp>
      <p:graphicFrame>
        <p:nvGraphicFramePr>
          <p:cNvPr id="5" name="内容占位符 4">
            <a:extLst>
              <a:ext uri="{FF2B5EF4-FFF2-40B4-BE49-F238E27FC236}">
                <a16:creationId xmlns:a16="http://schemas.microsoft.com/office/drawing/2014/main" id="{E57710A9-29AD-AB41-4040-10EE155C82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571256"/>
              </p:ext>
            </p:extLst>
          </p:nvPr>
        </p:nvGraphicFramePr>
        <p:xfrm>
          <a:off x="611187" y="3293339"/>
          <a:ext cx="10969625" cy="3201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3925">
                  <a:extLst>
                    <a:ext uri="{9D8B030D-6E8A-4147-A177-3AD203B41FA5}">
                      <a16:colId xmlns:a16="http://schemas.microsoft.com/office/drawing/2014/main" val="1735632149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507677696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3711962982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000959315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1030934505"/>
                    </a:ext>
                  </a:extLst>
                </a:gridCol>
              </a:tblGrid>
              <a:tr h="366942">
                <a:tc>
                  <a:txBody>
                    <a:bodyPr/>
                    <a:lstStyle/>
                    <a:p>
                      <a:r>
                        <a:rPr lang="zh-CN" altLang="en-US" dirty="0"/>
                        <a:t>产品名称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收费策略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MAU/DAU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月付费规模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ARR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186819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巨日禄 </a:t>
                      </a:r>
                      <a:r>
                        <a:rPr lang="en-US" altLang="zh-CN" dirty="0"/>
                        <a:t>AI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会员制，项目定制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653295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次元神笔（中文在线）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会员制，按集收费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723195"/>
                  </a:ext>
                </a:extLst>
              </a:tr>
              <a:tr h="609224">
                <a:tc>
                  <a:txBody>
                    <a:bodyPr/>
                    <a:lstStyle/>
                    <a:p>
                      <a:r>
                        <a:rPr lang="zh-CN" altLang="en-US" dirty="0"/>
                        <a:t>讯飞听见（情感语音）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按分钟计费，会员制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580 </a:t>
                      </a:r>
                      <a:r>
                        <a:rPr lang="zh-CN" altLang="en-US" dirty="0"/>
                        <a:t>万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85 </a:t>
                      </a:r>
                      <a:r>
                        <a:rPr lang="zh-CN" altLang="en-US" dirty="0"/>
                        <a:t>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8200 </a:t>
                      </a:r>
                      <a:r>
                        <a:rPr lang="zh-CN" altLang="en-US" dirty="0"/>
                        <a:t>万元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9.84 </a:t>
                      </a:r>
                      <a:r>
                        <a:rPr lang="zh-CN" altLang="en-US" dirty="0"/>
                        <a:t>亿元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749304"/>
                  </a:ext>
                </a:extLst>
              </a:tr>
              <a:tr h="870319">
                <a:tc>
                  <a:txBody>
                    <a:bodyPr/>
                    <a:lstStyle/>
                    <a:p>
                      <a:r>
                        <a:rPr lang="zh-CN" altLang="en-US" dirty="0"/>
                        <a:t>逍遥 </a:t>
                      </a:r>
                      <a:r>
                        <a:rPr lang="en-US" altLang="zh-CN" dirty="0"/>
                        <a:t>AI</a:t>
                      </a:r>
                      <a:r>
                        <a:rPr lang="zh-CN" altLang="en-US" dirty="0"/>
                        <a:t>（编剧，中文在线）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按字数计费，会员制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MAU</a:t>
                      </a:r>
                      <a:r>
                        <a:rPr lang="zh-CN" altLang="en-US" dirty="0"/>
                        <a:t>：未公开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DAU</a:t>
                      </a:r>
                      <a:r>
                        <a:rPr lang="zh-CN" altLang="en-US" dirty="0"/>
                        <a:t>：未公开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未公开</a:t>
                      </a:r>
                      <a:endParaRPr lang="en-US" altLang="zh-CN" dirty="0"/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695147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97DF18A3-C16B-DFDF-3496-B2167BE1BD3A}"/>
              </a:ext>
            </a:extLst>
          </p:cNvPr>
          <p:cNvSpPr txBox="1"/>
          <p:nvPr/>
        </p:nvSpPr>
        <p:spPr>
          <a:xfrm>
            <a:off x="81510" y="846737"/>
            <a:ext cx="116781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场景化收费贴合漫剧创作全流程</a:t>
            </a:r>
            <a:r>
              <a:rPr lang="zh-CN" altLang="en-US" sz="1400" dirty="0"/>
              <a:t>：短剧漫剧垂类 </a:t>
            </a:r>
            <a:r>
              <a:rPr lang="en-US" altLang="zh-CN" sz="1400" dirty="0"/>
              <a:t>Agent </a:t>
            </a:r>
            <a:r>
              <a:rPr lang="zh-CN" altLang="en-US" sz="1400" dirty="0"/>
              <a:t>聚焦创作核心环节设计收费模式，覆盖 “剧本生成 </a:t>
            </a:r>
            <a:r>
              <a:rPr lang="en-US" altLang="zh-CN" sz="1400" dirty="0"/>
              <a:t>- </a:t>
            </a:r>
            <a:r>
              <a:rPr lang="zh-CN" altLang="en-US" sz="1400" dirty="0"/>
              <a:t>制作 </a:t>
            </a:r>
            <a:r>
              <a:rPr lang="en-US" altLang="zh-CN" sz="1400" dirty="0"/>
              <a:t>- </a:t>
            </a:r>
            <a:r>
              <a:rPr lang="zh-CN" altLang="en-US" sz="1400" dirty="0"/>
              <a:t>商用” 全链路 </a:t>
            </a:r>
            <a:r>
              <a:rPr lang="en-US" altLang="zh-CN" sz="1400" dirty="0"/>
              <a:t>—— </a:t>
            </a:r>
            <a:r>
              <a:rPr lang="zh-CN" altLang="en-US" sz="1400" dirty="0"/>
              <a:t>剧本端按字数计费（逍遥 </a:t>
            </a:r>
            <a:r>
              <a:rPr lang="en-US" altLang="zh-CN" sz="1400" dirty="0"/>
              <a:t>AI 0.1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字起），制作端按集 </a:t>
            </a:r>
            <a:r>
              <a:rPr lang="en-US" altLang="zh-CN" sz="1400" dirty="0"/>
              <a:t>/ </a:t>
            </a:r>
            <a:r>
              <a:rPr lang="zh-CN" altLang="en-US" sz="1400" dirty="0"/>
              <a:t>会员收费（次元神笔 </a:t>
            </a:r>
            <a:r>
              <a:rPr lang="en-US" altLang="zh-CN" sz="1400" dirty="0"/>
              <a:t>300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集起），商用端含版权备案权益（巨日禄专业版 </a:t>
            </a:r>
            <a:r>
              <a:rPr lang="en-US" altLang="zh-CN" sz="1400" dirty="0"/>
              <a:t>498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月），成本仅为传统影视制作收费的 </a:t>
            </a:r>
            <a:r>
              <a:rPr lang="en-US" altLang="zh-CN" sz="1400" dirty="0"/>
              <a:t>1/5-1/3</a:t>
            </a:r>
            <a:r>
              <a:rPr lang="zh-CN" altLang="en-US" sz="1400" dirty="0"/>
              <a:t>，性价比优势显著。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变现效率适配产能提升需求</a:t>
            </a:r>
            <a:r>
              <a:rPr lang="zh-CN" altLang="en-US" sz="1400" dirty="0"/>
              <a:t>：依托 </a:t>
            </a:r>
            <a:r>
              <a:rPr lang="en-US" altLang="zh-CN" sz="1400" dirty="0"/>
              <a:t>AI </a:t>
            </a:r>
            <a:r>
              <a:rPr lang="zh-CN" altLang="en-US" sz="1400" dirty="0"/>
              <a:t>赋能的轻量化生产特性，收费模式以 “低门槛 </a:t>
            </a:r>
            <a:r>
              <a:rPr lang="en-US" altLang="zh-CN" sz="1400" dirty="0"/>
              <a:t>+ </a:t>
            </a:r>
            <a:r>
              <a:rPr lang="zh-CN" altLang="en-US" sz="1400" dirty="0"/>
              <a:t>高弹性” 为核心 </a:t>
            </a:r>
            <a:r>
              <a:rPr lang="en-US" altLang="zh-CN" sz="1400" dirty="0"/>
              <a:t>—— </a:t>
            </a:r>
            <a:r>
              <a:rPr lang="zh-CN" altLang="en-US" sz="1400" dirty="0"/>
              <a:t>个人创作者可选择单次付费（如讯飞听见 </a:t>
            </a:r>
            <a:r>
              <a:rPr lang="en-US" altLang="zh-CN" sz="1400" dirty="0"/>
              <a:t>0.3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分钟），工作室可批量采购套餐（如巨日禄 </a:t>
            </a:r>
            <a:r>
              <a:rPr lang="en-US" altLang="zh-CN" sz="1400" dirty="0"/>
              <a:t>1.2 </a:t>
            </a:r>
            <a:r>
              <a:rPr lang="zh-CN" altLang="en-US" sz="1400" dirty="0"/>
              <a:t>万 </a:t>
            </a:r>
            <a:r>
              <a:rPr lang="en-US" altLang="zh-CN" sz="1400" dirty="0"/>
              <a:t>- 3 </a:t>
            </a:r>
            <a:r>
              <a:rPr lang="zh-CN" altLang="en-US" sz="1400" dirty="0"/>
              <a:t>万元 </a:t>
            </a:r>
            <a:r>
              <a:rPr lang="en-US" altLang="zh-CN" sz="1400" dirty="0"/>
              <a:t>/ </a:t>
            </a:r>
            <a:r>
              <a:rPr lang="zh-CN" altLang="en-US" sz="1400" dirty="0"/>
              <a:t>剧），头部企业可定制专属服务（如讯飞听见企业版 </a:t>
            </a:r>
            <a:r>
              <a:rPr lang="en-US" altLang="zh-CN" sz="1400" dirty="0"/>
              <a:t>1.2 </a:t>
            </a:r>
            <a:r>
              <a:rPr lang="zh-CN" altLang="en-US" sz="1400" dirty="0"/>
              <a:t>万 </a:t>
            </a:r>
            <a:r>
              <a:rPr lang="en-US" altLang="zh-CN" sz="1400" dirty="0"/>
              <a:t>/ </a:t>
            </a:r>
            <a:r>
              <a:rPr lang="zh-CN" altLang="en-US" sz="1400" dirty="0"/>
              <a:t>月），适配月产 </a:t>
            </a:r>
            <a:r>
              <a:rPr lang="en-US" altLang="zh-CN" sz="1400" dirty="0"/>
              <a:t>10-100 </a:t>
            </a:r>
            <a:r>
              <a:rPr lang="zh-CN" altLang="en-US" sz="1400" dirty="0"/>
              <a:t>部的不同产能需求，支撑行业规模化扩张。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差异化变现强化垂类优势</a:t>
            </a:r>
            <a:r>
              <a:rPr lang="zh-CN" altLang="en-US" sz="1400" dirty="0"/>
              <a:t>：垂类 </a:t>
            </a:r>
            <a:r>
              <a:rPr lang="en-US" altLang="zh-CN" sz="1400" dirty="0"/>
              <a:t>Agent </a:t>
            </a:r>
            <a:r>
              <a:rPr lang="zh-CN" altLang="en-US" sz="1400" dirty="0"/>
              <a:t>深度绑定漫剧场景特性，如次元神笔结合 </a:t>
            </a:r>
            <a:r>
              <a:rPr lang="en-US" altLang="zh-CN" sz="1400" dirty="0"/>
              <a:t>IP </a:t>
            </a:r>
            <a:r>
              <a:rPr lang="zh-CN" altLang="en-US" sz="1400" dirty="0"/>
              <a:t>衍生设计会员权益、讯飞听见针对情感语音单独定价，部分玩家联动海外平台（中文在线次元神笔出海变现），形成 “基础付费 </a:t>
            </a:r>
            <a:r>
              <a:rPr lang="en-US" altLang="zh-CN" sz="1400" dirty="0"/>
              <a:t>+ </a:t>
            </a:r>
            <a:r>
              <a:rPr lang="zh-CN" altLang="en-US" sz="1400" dirty="0"/>
              <a:t>增值权益 </a:t>
            </a:r>
            <a:r>
              <a:rPr lang="en-US" altLang="zh-CN" sz="1400" dirty="0"/>
              <a:t>+ </a:t>
            </a:r>
            <a:r>
              <a:rPr lang="zh-CN" altLang="en-US" sz="1400" dirty="0"/>
              <a:t>生态联动” 的差异化收费体系，契合漫剧 </a:t>
            </a:r>
            <a:r>
              <a:rPr lang="en-US" altLang="zh-CN" sz="1400" dirty="0"/>
              <a:t>IP </a:t>
            </a:r>
            <a:r>
              <a:rPr lang="zh-CN" altLang="en-US" sz="1400" dirty="0"/>
              <a:t>化、出海化发展趋势。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zh-CN" altLang="en-US" sz="1400" b="1" dirty="0"/>
              <a:t>现存收费相关挑战</a:t>
            </a:r>
            <a:r>
              <a:rPr lang="zh-CN" altLang="en-US" sz="1400" dirty="0"/>
              <a:t>：部分定制化服务定价不透明（如部分项目定制无统一报价标准）；小创作者付费压力仍存，非会员单次收费（</a:t>
            </a:r>
            <a:r>
              <a:rPr lang="en-US" altLang="zh-CN" sz="1400" dirty="0"/>
              <a:t>300 </a:t>
            </a:r>
            <a:r>
              <a:rPr lang="zh-CN" altLang="en-US" sz="1400" dirty="0"/>
              <a:t>元 </a:t>
            </a:r>
            <a:r>
              <a:rPr lang="en-US" altLang="zh-CN" sz="1400" dirty="0"/>
              <a:t>/ </a:t>
            </a:r>
            <a:r>
              <a:rPr lang="zh-CN" altLang="en-US" sz="1400" dirty="0"/>
              <a:t>集）高于 </a:t>
            </a:r>
            <a:r>
              <a:rPr lang="en-US" altLang="zh-CN" sz="1400" dirty="0"/>
              <a:t>AI </a:t>
            </a:r>
            <a:r>
              <a:rPr lang="zh-CN" altLang="en-US" sz="1400" dirty="0"/>
              <a:t>漫剧单集制作成本的 </a:t>
            </a:r>
            <a:r>
              <a:rPr lang="en-US" altLang="zh-CN" sz="1400" dirty="0"/>
              <a:t>20%-30%</a:t>
            </a:r>
            <a:r>
              <a:rPr lang="zh-CN" altLang="en-US" sz="1400" dirty="0"/>
              <a:t>；海外收费适配不足，多语言定价、区域化付费模式尚未完善，影响出海变现效率。</a:t>
            </a:r>
          </a:p>
          <a:p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F6F6265-6F82-79B9-75AB-C0D12D2D219C}"/>
              </a:ext>
            </a:extLst>
          </p:cNvPr>
          <p:cNvSpPr txBox="1"/>
          <p:nvPr/>
        </p:nvSpPr>
        <p:spPr>
          <a:xfrm>
            <a:off x="0" y="6542620"/>
            <a:ext cx="662053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资料来源：</a:t>
            </a:r>
            <a:r>
              <a:rPr lang="en-US" altLang="zh-CN" sz="1100" dirty="0">
                <a:solidFill>
                  <a:schemeClr val="bg1"/>
                </a:solidFill>
                <a:cs typeface="+mn-ea"/>
                <a:sym typeface="+mn-lt"/>
              </a:rPr>
              <a:t>Market.us</a:t>
            </a:r>
            <a:r>
              <a:rPr lang="zh-CN" altLang="en-US" sz="1100" dirty="0">
                <a:solidFill>
                  <a:schemeClr val="bg1"/>
                </a:solidFill>
                <a:cs typeface="+mn-ea"/>
                <a:sym typeface="+mn-lt"/>
              </a:rPr>
              <a:t>、国海证券研究所</a:t>
            </a:r>
          </a:p>
        </p:txBody>
      </p:sp>
    </p:spTree>
    <p:extLst>
      <p:ext uri="{BB962C8B-B14F-4D97-AF65-F5344CB8AC3E}">
        <p14:creationId xmlns:p14="http://schemas.microsoft.com/office/powerpoint/2010/main" val="1235425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 descr="摘要"/>
          <p:cNvSpPr txBox="1"/>
          <p:nvPr/>
        </p:nvSpPr>
        <p:spPr>
          <a:xfrm>
            <a:off x="204776" y="76753"/>
            <a:ext cx="9990969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rPr>
              <a:t>AI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rPr>
              <a:t>影视模型：国内海外文生视频模型差距缩小，市场规模快速增长</a:t>
            </a:r>
          </a:p>
        </p:txBody>
      </p:sp>
      <p:sp>
        <p:nvSpPr>
          <p:cNvPr id="6" name="矩形 5"/>
          <p:cNvSpPr/>
          <p:nvPr/>
        </p:nvSpPr>
        <p:spPr>
          <a:xfrm>
            <a:off x="323850" y="751205"/>
            <a:ext cx="11490325" cy="2446655"/>
          </a:xfrm>
          <a:prstGeom prst="rect">
            <a:avLst/>
          </a:prstGeom>
        </p:spPr>
        <p:txBody>
          <a:bodyPr/>
          <a:lstStyle/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endParaRPr lang="zh-CN" altLang="en-US" sz="1400" dirty="0">
              <a:latin typeface="方正兰亭黑简体" panose="02000000000000000000" pitchFamily="2" charset="-122"/>
              <a:ea typeface="方正兰亭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66" name="文本框 3"/>
          <p:cNvSpPr txBox="1"/>
          <p:nvPr/>
        </p:nvSpPr>
        <p:spPr>
          <a:xfrm>
            <a:off x="148584" y="6567170"/>
            <a:ext cx="5543550" cy="2603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100" b="0" i="0" u="none" strike="noStrike" kern="100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方正兰亭黑简体" panose="02000000000000000000" pitchFamily="2" charset="-122"/>
                <a:ea typeface="方正兰亭黑简体" panose="02000000000000000000" pitchFamily="2" charset="-122"/>
                <a:cs typeface="Times New Roman" panose="02020603050405020304" pitchFamily="18" charset="0"/>
              </a:defRPr>
            </a:lvl1pPr>
            <a:lvl2pPr marL="741680" indent="-28448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2pPr>
            <a:lvl3pPr marL="11417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3pPr>
            <a:lvl4pPr marL="15989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4pPr>
            <a:lvl5pPr marL="2056130" indent="-227330" algn="l" defTabSz="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sym typeface="Calibri" panose="020F0502020204030204" charset="0"/>
              </a:defRPr>
            </a:lvl5pPr>
          </a:lstStyle>
          <a:p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资料来源：</a:t>
            </a:r>
            <a:r>
              <a:rPr lang="en-US" altLang="zh-CN" dirty="0">
                <a:latin typeface="+mn-lt"/>
                <a:ea typeface="+mn-ea"/>
                <a:cs typeface="+mn-ea"/>
                <a:sym typeface="+mn-lt"/>
              </a:rPr>
              <a:t>Market.us</a:t>
            </a:r>
            <a:r>
              <a:rPr lang="zh-CN" altLang="en-US" dirty="0">
                <a:latin typeface="+mn-lt"/>
                <a:ea typeface="+mn-ea"/>
                <a:cs typeface="+mn-ea"/>
                <a:sym typeface="+mn-lt"/>
              </a:rPr>
              <a:t>、国海证券研究所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850" y="700405"/>
            <a:ext cx="5865495" cy="19297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lang="zh-CN" altLang="en-US" sz="1400" b="1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国内海外文生视频模型差距缩小：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截至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2025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年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11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月，国内、海外头部文生视频大模型包括快手可灵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、豆包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Seedance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、即梦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、混元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Sora2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Runaway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Vidu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Veo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等，在动作一致性、风格写实、语义理解能力等方面差异化发力。</a:t>
            </a:r>
          </a:p>
          <a:p>
            <a:pPr marL="285750" marR="0" lvl="0" indent="-285750" algn="just" defTabSz="685800" rtl="0" eaLnBrk="1" fontAlgn="auto" latinLnBrk="0" hangingPunct="1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lang="zh-CN" altLang="en-US" sz="1400" b="1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市场规模快速增长：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sym typeface="+mn-ea"/>
              </a:rPr>
              <a:t>根据</a:t>
            </a:r>
            <a:r>
              <a:rPr lang="en-US" altLang="zh-CN" sz="1400" dirty="0">
                <a:cs typeface="+mn-ea"/>
                <a:sym typeface="+mn-lt"/>
              </a:rPr>
              <a:t>Market.us</a:t>
            </a:r>
            <a:r>
              <a:rPr lang="zh-CN" altLang="en-US" sz="1400" dirty="0">
                <a:cs typeface="+mn-ea"/>
                <a:sym typeface="+mn-lt"/>
              </a:rPr>
              <a:t>，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2023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年全球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AI+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电影应用市场规模为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14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亿美元，预计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2033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年达到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140.8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亿美元，预测期内复合年增长率为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25.7% 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。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核心运用于（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1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）前期制作：辅助故事绘制、场景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3D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建模和镜头路径规划，缩短实际拍摄周期，避免补拍；（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2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）后期制作：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AI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能够自动完成面部修饰、减龄和对话替换等工作，降低人力成本；（</a:t>
            </a:r>
            <a:r>
              <a:rPr lang="en-US" altLang="zh-CN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3</a:t>
            </a:r>
            <a:r>
              <a:rPr lang="zh-CN" altLang="en-US" sz="1400" dirty="0">
                <a:latin typeface="方正兰亭黑简体" panose="02000000000000000000" pitchFamily="2" charset="-122"/>
                <a:ea typeface="方正兰亭黑简体" panose="02000000000000000000" pitchFamily="2" charset="-122"/>
                <a:cs typeface="+mn-ea"/>
                <a:sym typeface="+mn-lt"/>
              </a:rPr>
              <a:t>）营销互动：自动生成营销素材，并提供精准投放策略。</a:t>
            </a: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323850" y="3197860"/>
          <a:ext cx="11490960" cy="3223895"/>
        </p:xfrm>
        <a:graphic>
          <a:graphicData uri="http://schemas.openxmlformats.org/drawingml/2006/table">
            <a:tbl>
              <a:tblPr/>
              <a:tblGrid>
                <a:gridCol w="592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2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8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078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545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0340">
                <a:tc>
                  <a:txBody>
                    <a:bodyPr/>
                    <a:lstStyle/>
                    <a:p>
                      <a:pPr algn="ctr" fontAlgn="b"/>
                      <a:endParaRPr sz="900" b="1" i="0">
                        <a:solidFill>
                          <a:schemeClr val="bg1"/>
                        </a:solidFill>
                        <a:latin typeface="方正兰亭黑简体" panose="02000000000000000000" pitchFamily="2" charset="-122"/>
                        <a:ea typeface="方正兰亭黑简体" panose="02000000000000000000" pitchFamily="2" charset="-122"/>
                      </a:endParaRP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工具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技术背景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最新版本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生成质量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视频时长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特色能力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900" b="1" i="0">
                          <a:solidFill>
                            <a:schemeClr val="bg1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商业化进展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2169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705">
                <a:tc rowSpan="7"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国内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可灵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快手自研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可灵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2.0/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大师版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（物理真实感强）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3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分钟（续写）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动作自然、角色一致性高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单月流水破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1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亿元人民币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豆包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seedance 1.0Pro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字节跳动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6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多镜头切换、图文一致性强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已接入豆包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App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、即梦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即梦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抖音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P2.0Pro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（美学质量高）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10s-1mins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中文提示精准、模板丰富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免费积分多，适合新手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海螺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MiniMax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（画质第一梯队）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多语言、二次元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写实通吃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海外爆火，已商用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通义万相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AI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视频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阿里达摩院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万相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2.1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（风格迁移强）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中文支持好，风格多样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已开源，开发者友好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智谱清影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清华系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清影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（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输出）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5s-15s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电影感强，适合短片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需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VIP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解锁高清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腾讯混元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腾讯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（稳定但不突出）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中文理解好，生成快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主要服务内部生态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070">
                <a:tc rowSpan="6">
                  <a:txBody>
                    <a:bodyPr/>
                    <a:lstStyle/>
                    <a:p>
                      <a:pPr algn="l" fontAlgn="ctr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海外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Sora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OpenAI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未公测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60s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物理世界模拟极强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仅内部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/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合作方使用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3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 Nano Banana Pro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11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月发布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★★★★★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（可编辑、多图合成与人物一致）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文生图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多语言友好，基于实时信息和世界致使生成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已开放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API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调用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Runway Gen-4Turbo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Runaway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年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月发布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10-30s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快速迭代，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30s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出片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付费用户可用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Vidu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生数科技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10s-1mins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多图参考、动作连贯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免费次数少，需付费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34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Pika 1.5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Pika Labs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3s-15s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特效多、适合创意短片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免费版慢，需翻墙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96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Veo 2/3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Google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2025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版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★★★★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最长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2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分钟（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4k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）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</a:rPr>
                        <a:t>声音同步生成，语义理解强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仅限</a:t>
                      </a:r>
                      <a:r>
                        <a:rPr lang="en-US" altLang="zh-CN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Freepik</a:t>
                      </a:r>
                      <a:r>
                        <a:rPr lang="zh-CN" altLang="en-US" sz="900" b="0" i="0">
                          <a:solidFill>
                            <a:srgbClr val="000000"/>
                          </a:solidFill>
                          <a:latin typeface="方正兰亭黑简体" panose="02000000000000000000" pitchFamily="2" charset="-122"/>
                          <a:ea typeface="方正兰亭黑简体" panose="02000000000000000000" pitchFamily="2" charset="-122"/>
                          <a:cs typeface="方正兰亭黑简体" panose="02000000000000000000" pitchFamily="2" charset="-122"/>
                        </a:rPr>
                        <a:t>等平台合作</a:t>
                      </a:r>
                    </a:p>
                  </a:txBody>
                  <a:tcPr marL="4127" marR="4127" marT="4127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5" name="文本框 6"/>
          <p:cNvSpPr txBox="1">
            <a:spLocks noChangeArrowheads="1"/>
          </p:cNvSpPr>
          <p:nvPr/>
        </p:nvSpPr>
        <p:spPr bwMode="auto">
          <a:xfrm>
            <a:off x="323614" y="2870277"/>
            <a:ext cx="5472941" cy="2755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图表：国内海外核心文生图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/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文生视频大模型特点（截至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2025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年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11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月）</a:t>
            </a:r>
          </a:p>
        </p:txBody>
      </p:sp>
      <p:graphicFrame>
        <p:nvGraphicFramePr>
          <p:cNvPr id="5" name="图表 4"/>
          <p:cNvGraphicFramePr/>
          <p:nvPr/>
        </p:nvGraphicFramePr>
        <p:xfrm>
          <a:off x="6444615" y="977900"/>
          <a:ext cx="5370195" cy="2074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pSp>
        <p:nvGrpSpPr>
          <p:cNvPr id="26" name="组合 25"/>
          <p:cNvGrpSpPr/>
          <p:nvPr>
            <p:custDataLst>
              <p:tags r:id="rId3"/>
            </p:custDataLst>
          </p:nvPr>
        </p:nvGrpSpPr>
        <p:grpSpPr bwMode="auto">
          <a:xfrm>
            <a:off x="6582410" y="977265"/>
            <a:ext cx="5231130" cy="2011680"/>
            <a:chOff x="354418" y="2860699"/>
            <a:chExt cx="4517444" cy="3305597"/>
          </a:xfrm>
        </p:grpSpPr>
        <p:cxnSp>
          <p:nvCxnSpPr>
            <p:cNvPr id="27" name="直接连接符 26"/>
            <p:cNvCxnSpPr>
              <a:cxnSpLocks noChangeShapeType="1"/>
            </p:cNvCxnSpPr>
            <p:nvPr>
              <p:custDataLst>
                <p:tags r:id="rId4"/>
              </p:custDataLst>
            </p:nvPr>
          </p:nvCxnSpPr>
          <p:spPr bwMode="auto">
            <a:xfrm>
              <a:off x="354419" y="2860699"/>
              <a:ext cx="4517443" cy="0"/>
            </a:xfrm>
            <a:prstGeom prst="line">
              <a:avLst/>
            </a:prstGeom>
            <a:noFill/>
            <a:ln w="12700">
              <a:solidFill>
                <a:srgbClr val="16468D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直接连接符 7"/>
            <p:cNvCxnSpPr>
              <a:cxnSpLocks noChangeShapeType="1"/>
            </p:cNvCxnSpPr>
            <p:nvPr>
              <p:custDataLst>
                <p:tags r:id="rId5"/>
              </p:custDataLst>
            </p:nvPr>
          </p:nvCxnSpPr>
          <p:spPr bwMode="auto">
            <a:xfrm>
              <a:off x="354418" y="6166296"/>
              <a:ext cx="4517443" cy="0"/>
            </a:xfrm>
            <a:prstGeom prst="line">
              <a:avLst/>
            </a:prstGeom>
            <a:noFill/>
            <a:ln w="12700">
              <a:solidFill>
                <a:srgbClr val="16468D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" name="文本框 6"/>
          <p:cNvSpPr txBox="1">
            <a:spLocks noChangeArrowheads="1"/>
          </p:cNvSpPr>
          <p:nvPr/>
        </p:nvSpPr>
        <p:spPr bwMode="auto">
          <a:xfrm>
            <a:off x="6556774" y="672542"/>
            <a:ext cx="5472941" cy="2755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图表：全球</a:t>
            </a:r>
            <a:r>
              <a:rPr lang="en-US" altLang="zh-CN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AI+</a:t>
            </a:r>
            <a:r>
              <a:rPr lang="zh-CN" altLang="en-US" sz="1200" b="1" dirty="0">
                <a:solidFill>
                  <a:srgbClr val="0F1423">
                    <a:lumMod val="75000"/>
                    <a:lumOff val="25000"/>
                  </a:srgbClr>
                </a:solidFill>
                <a:cs typeface="+mn-ea"/>
                <a:sym typeface="+mn-lt"/>
              </a:rPr>
              <a:t>电影应用市场规模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13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、目前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漫剧发展情况：定义、爆款作品、核心题材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、用户画像：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DAU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规模、相比网文的用户需求点差异，年龄、区域、消费偏好、体验反馈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、市场空间：根据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ARPU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的付费渗透率拍空间，预测未来增速，向外拓展的方向（女频、下沉、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化、交互创新）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、产业链：上游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版权方（网文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、影视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）、中游承制方（初创公司、传统影视公司转型）、下方渠道方（短视频、独立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app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、出海）、三方工具商的角色，价值链分配，平台政策推广力度，行业发展重要节点推演；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、商业模式：核心定价（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未来占比），成本端构成（投入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ROI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），盈利空间，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赋能提升多少空间（从生产流程来看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剧本生成、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角色设计、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自动剪辑、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配音合成、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抽卡设计等）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-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过去怎么做，现在进展、未来的方向、给个比例，目前头部玩家收入体量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、核心竞争壁垒：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版权资源、内容改编和审美能力、规模化量产能力、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技术控制成本产出能力、绑定渠道方强化投流优势和提升爆款率能力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、竞争格局：一级公司数量、体量、融资情况、盈利情况，各自战略和打法；二级公司有哪些，产量、爆款率、收入预期、各自优势；粗算目前市占率和未来市占率推演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8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、重点推荐标的介绍：中文在线、欢瑞世纪、掌阅科技、昆仑万维、荣信文化、捷成股份、慈文传媒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2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国内</a:t>
            </a:r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AI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漫剧：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808355"/>
            <a:ext cx="11499850" cy="313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、发展情况：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 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真人短剧目前推出数量、核心出品方、观看量点击量、付费能力、重点题材等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、技术化能力：运用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技术赋能相比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漫剧的区别，目前难度更大（内容一致性、情感表达、剧情逻辑断裂）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、用户画像：相比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漫剧人群更贴近短视频群体，相对重叠度高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、市场规模：与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漫剧相比处于早期，但真人形象易被接受，后续若推出女频题材，空间极大（类比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陪伴及乙游市场规模）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、核心玩家：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漫剧公司有多少参与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 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真人短剧制作，各自优势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、推荐标的：哔哩哔哩等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3 AI 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真人短剧：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文本框 13"/>
          <p:cNvSpPr txBox="1">
            <a:spLocks noChangeArrowheads="1"/>
          </p:cNvSpPr>
          <p:nvPr/>
        </p:nvSpPr>
        <p:spPr bwMode="auto">
          <a:xfrm>
            <a:off x="334963" y="6586538"/>
            <a:ext cx="6553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kumimoji="1" lang="zh-CN" altLang="en-US" sz="1100" i="1" dirty="0">
                <a:solidFill>
                  <a:srgbClr val="FFFFFF"/>
                </a:solidFill>
                <a:latin typeface="方正兰亭黑简体" panose="02000000000000000000" pitchFamily="2" charset="-122"/>
              </a:rPr>
              <a:t>资料来源：国家广播电视总局、巨量引擎、国海证券研究所</a:t>
            </a:r>
          </a:p>
        </p:txBody>
      </p:sp>
      <p:sp>
        <p:nvSpPr>
          <p:cNvPr id="42037" name="文本框 2"/>
          <p:cNvSpPr txBox="1">
            <a:spLocks noChangeArrowheads="1"/>
          </p:cNvSpPr>
          <p:nvPr/>
        </p:nvSpPr>
        <p:spPr bwMode="auto">
          <a:xfrm>
            <a:off x="335915" y="709295"/>
            <a:ext cx="11499850" cy="571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 marL="171450" indent="-17145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1pPr>
            <a:lvl2pPr marL="7429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2pPr>
            <a:lvl3pPr marL="1143000"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3pPr>
            <a:lvl4pPr marL="1600200" indent="-228600">
              <a:lnSpc>
                <a:spcPct val="120000"/>
              </a:lnSpc>
              <a:spcAft>
                <a:spcPts val="300"/>
              </a:spcAft>
              <a:buFont typeface="Wingdings" panose="05000000000000000000" pitchFamily="2" charset="2"/>
              <a:buChar char="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4pPr>
            <a:lvl5pPr marL="2057400" indent="-228600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方正兰亭黑简体" panose="02000000000000000000" pitchFamily="2" charset="-122"/>
              </a:defRPr>
            </a:lvl9pPr>
          </a:lstStyle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、发展情况：梳理目前海外核心的短剧出海平台，其中哪些已经加入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漫剧频道（如昆仑万维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DramaWave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）爆款有哪些？整体点击率、观看率情况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、用户群体：海外网文群体、海外动漫群体规模，目前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短剧漫剧的覆盖率情况，拓展哪些可能的用户画像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、付费模式：相比短剧付费，漫剧未来付费增长点空间？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、市场规模：国内漫剧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200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亿，海外能否再造一个漫剧市场？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、商业模式：核心定价（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IAP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未来占比），成本端构成，盈利空间，由于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  <a:sym typeface="+mn-ea"/>
              </a:rPr>
              <a:t>赋能提升多少空间？是否类似短剧，核心利润被投流方赚走？盈利能力更强？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、竞争格局：相比短剧，会更集中还是更分散？技术平权下创意量产更难还是更容易？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、重点标的推荐：中文在线、昆仑万维、掌阅科技、映宇宙等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zh-CN" altLang="en-US" sz="1400" dirty="0">
                <a:solidFill>
                  <a:srgbClr val="000000"/>
                </a:solidFill>
                <a:highlight>
                  <a:srgbClr val="FFFF00"/>
                </a:highlight>
                <a:latin typeface="方正兰亭黑简体" panose="02000000000000000000" pitchFamily="2" charset="-122"/>
              </a:rPr>
              <a:t>意见：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1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、漫剧成本要拆清楚，找思路，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2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、海外漫剧的畅想，海外短剧啥时候能赚钱，头部公司可以做数据型的测算，掌阅、中文有多少人，倒算一下人均创收，月流水贡献，做横向做对比指标，尽量拉平去看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3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、尽量简洁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4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、多模态、大模型这些东西要有能横向对比的东西，大模型关键的节点不需要技术细节，要知道难突破的技术节点，包括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sora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midjourney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sd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等，我们可能的进步，包括即梦、可灵关键的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mau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节点，做了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C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端应用，产品呈现的问题，时长、僵硬等，短剧和多模态技术可以一起写，空间关系、脸部表情，连贯性一致性的难点如何解决。比如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CJ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、动捕可以结合一起去做，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26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年核心是上海电影、博纳、百纳、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5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、往外延申到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广告，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电视、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电影，其他的商业模式延申。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6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、国内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短剧肯定要研究，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7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、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AI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技术</a:t>
            </a:r>
            <a:r>
              <a:rPr lang="en-US" altLang="zh-CN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+</a:t>
            </a:r>
            <a:r>
              <a:rPr lang="zh-CN" altLang="en-US" sz="1400" b="1" dirty="0">
                <a:solidFill>
                  <a:srgbClr val="000000"/>
                </a:solidFill>
                <a:latin typeface="方正兰亭黑简体" panose="02000000000000000000" pitchFamily="2" charset="-122"/>
              </a:rPr>
              <a:t>视频内容是更大的空间</a:t>
            </a:r>
          </a:p>
        </p:txBody>
      </p:sp>
      <p:sp>
        <p:nvSpPr>
          <p:cNvPr id="9" name="标题 4"/>
          <p:cNvSpPr>
            <a:spLocks noGrp="1"/>
          </p:cNvSpPr>
          <p:nvPr>
            <p:ph type="title"/>
          </p:nvPr>
        </p:nvSpPr>
        <p:spPr>
          <a:xfrm>
            <a:off x="185420" y="88265"/>
            <a:ext cx="10303510" cy="461645"/>
          </a:xfrm>
          <a:noFill/>
        </p:spPr>
        <p:txBody>
          <a:bodyPr vert="horz" wrap="square" lIns="90000" tIns="46800" rIns="90000" bIns="46800" rtlCol="0" anchor="ctr" anchorCtr="0">
            <a:spAutoFit/>
          </a:bodyPr>
          <a:lstStyle/>
          <a:p>
            <a:r>
              <a:rPr lang="en-US" altLang="zh-CN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4 AI</a:t>
            </a:r>
            <a:r>
              <a:rPr lang="zh-CN" altLang="en-US" spc="0" dirty="0">
                <a:solidFill>
                  <a:srgbClr val="000000"/>
                </a:solidFill>
                <a:latin typeface="方正兰亭黑简体" panose="02000000000000000000" pitchFamily="2" charset="-122"/>
                <a:cs typeface="方正兰亭黑简体" panose="02000000000000000000" pitchFamily="2" charset="-122"/>
                <a:sym typeface="+mn-ea"/>
              </a:rPr>
              <a:t>短剧出海：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QyMzA2MDliOTczNzAxMjk5YmU2M2NjMjRjZWQxMmQifQ=="/>
  <p:tag name="KSO_WPP_MARK_KEY" val="c7878610-c332-4046-8e88-7473f4966b46"/>
  <p:tag name="RESOURCE_RECORD_KEY" val="{&quot;10&quot;:[21547806,50005020,21572851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  <p:tag name="KSO_WM_SPECIAL_SOURCE" val="bdnul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04*253"/>
  <p:tag name="TABLE_ENDDRAG_RECT" val="25*251*904*25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51.5714173228347,&quot;left&quot;:38.17047244094488,&quot;top&quot;:149.27858267716533,&quot;width&quot;:914.2295275590552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3018</Words>
  <Application>Microsoft Office PowerPoint</Application>
  <PresentationFormat>宽屏</PresentationFormat>
  <Paragraphs>260</Paragraphs>
  <Slides>8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等线</vt:lpstr>
      <vt:lpstr>方正兰亭粗黑简体</vt:lpstr>
      <vt:lpstr>方正兰亭黑简体</vt:lpstr>
      <vt:lpstr>Arial</vt:lpstr>
      <vt:lpstr>Calibri</vt:lpstr>
      <vt:lpstr>Times New Roman</vt:lpstr>
      <vt:lpstr>Wingdings</vt:lpstr>
      <vt:lpstr>Office 主题​​</vt:lpstr>
      <vt:lpstr>1_Office 主题​​</vt:lpstr>
      <vt:lpstr>PowerPoint 演示文稿</vt:lpstr>
      <vt:lpstr>1 多模态大模型发展进程</vt:lpstr>
      <vt:lpstr>收费模式（核心多模态大模型）</vt:lpstr>
      <vt:lpstr>收费模式（短剧漫剧垂类 Agent）</vt:lpstr>
      <vt:lpstr>PowerPoint 演示文稿</vt:lpstr>
      <vt:lpstr>2 国内AI漫剧：</vt:lpstr>
      <vt:lpstr>3 AI 真人短剧：</vt:lpstr>
      <vt:lpstr>4 AI短剧出海：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buzd</dc:creator>
  <cp:lastModifiedBy>智宁 许</cp:lastModifiedBy>
  <cp:revision>558</cp:revision>
  <dcterms:created xsi:type="dcterms:W3CDTF">2019-06-19T02:08:00Z</dcterms:created>
  <dcterms:modified xsi:type="dcterms:W3CDTF">2026-01-30T04:00:29Z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C36B4D420B0A4F49A564481CEACDA698_13</vt:lpwstr>
  </property>
  <property fmtid="{D5CDD505-2E9C-101B-9397-08002B2CF9AE}" pid="4" name="importModel">
    <vt:lpwstr>1</vt:lpwstr>
  </property>
  <property fmtid="{D5CDD505-2E9C-101B-9397-08002B2CF9AE}" pid="5" name="doctype">
    <vt:lpwstr>company</vt:lpwstr>
  </property>
  <property fmtid="{D5CDD505-2E9C-101B-9397-08002B2CF9AE}" pid="6" name="IsWps">
    <vt:lpwstr>1</vt:lpwstr>
  </property>
  <property fmtid="{D5CDD505-2E9C-101B-9397-08002B2CF9AE}" pid="7" name="snkdocver">
    <vt:lpwstr>6</vt:lpwstr>
  </property>
  <property fmtid="{D5CDD505-2E9C-101B-9397-08002B2CF9AE}" pid="8" name="snkdocid">
    <vt:lpwstr>1437238659533017089</vt:lpwstr>
  </property>
  <property fmtid="{D5CDD505-2E9C-101B-9397-08002B2CF9AE}" pid="9" name="WSURL">
    <vt:lpwstr>http://10.120.120.22:9002</vt:lpwstr>
  </property>
  <property fmtid="{D5CDD505-2E9C-101B-9397-08002B2CF9AE}" pid="10" name="doctypeid">
    <vt:lpwstr>1433307504960765953</vt:lpwstr>
  </property>
  <property fmtid="{D5CDD505-2E9C-101B-9397-08002B2CF9AE}" pid="11" name="doctypename">
    <vt:lpwstr>公司PPT报告</vt:lpwstr>
  </property>
  <property fmtid="{D5CDD505-2E9C-101B-9397-08002B2CF9AE}" pid="12" name="templateid">
    <vt:lpwstr>1437238659533017089</vt:lpwstr>
  </property>
  <property fmtid="{D5CDD505-2E9C-101B-9397-08002B2CF9AE}" pid="13" name="templatetype">
    <vt:lpwstr>1001</vt:lpwstr>
  </property>
  <property fmtid="{D5CDD505-2E9C-101B-9397-08002B2CF9AE}" pid="14" name="loadTime">
    <vt:lpwstr>20240910224605</vt:lpwstr>
  </property>
  <property fmtid="{D5CDD505-2E9C-101B-9397-08002B2CF9AE}" pid="15" name="uuid">
    <vt:lpwstr>463e224a60c59794498e7d316a38a1e4</vt:lpwstr>
  </property>
  <property fmtid="{D5CDD505-2E9C-101B-9397-08002B2CF9AE}" pid="16" name="contactname">
    <vt:lpwstr/>
  </property>
  <property fmtid="{D5CDD505-2E9C-101B-9397-08002B2CF9AE}" pid="17" name="stype">
    <vt:lpwstr>2</vt:lpwstr>
  </property>
  <property fmtid="{D5CDD505-2E9C-101B-9397-08002B2CF9AE}" pid="18" name="username">
    <vt:lpwstr>xiaojj</vt:lpwstr>
  </property>
  <property fmtid="{D5CDD505-2E9C-101B-9397-08002B2CF9AE}" pid="19" name="firstauthorid">
    <vt:lpwstr>619</vt:lpwstr>
  </property>
  <property fmtid="{D5CDD505-2E9C-101B-9397-08002B2CF9AE}" pid="20" name="scode">
    <vt:lpwstr>301171</vt:lpwstr>
  </property>
  <property fmtid="{D5CDD505-2E9C-101B-9397-08002B2CF9AE}" pid="21" name="stkcode">
    <vt:lpwstr>301171</vt:lpwstr>
  </property>
  <property fmtid="{D5CDD505-2E9C-101B-9397-08002B2CF9AE}" pid="22" name="qualityno">
    <vt:lpwstr>S0350521120002,S0350521120001</vt:lpwstr>
  </property>
  <property fmtid="{D5CDD505-2E9C-101B-9397-08002B2CF9AE}" pid="23" name="authorname">
    <vt:lpwstr>方博云,杨仁文</vt:lpwstr>
  </property>
  <property fmtid="{D5CDD505-2E9C-101B-9397-08002B2CF9AE}" pid="24" name="fixtypename">
    <vt:lpwstr/>
  </property>
  <property fmtid="{D5CDD505-2E9C-101B-9397-08002B2CF9AE}" pid="25" name="industryname">
    <vt:lpwstr>广告营销</vt:lpwstr>
  </property>
  <property fmtid="{D5CDD505-2E9C-101B-9397-08002B2CF9AE}" pid="26" name="mktcode">
    <vt:lpwstr>2</vt:lpwstr>
  </property>
  <property fmtid="{D5CDD505-2E9C-101B-9397-08002B2CF9AE}" pid="27" name="authorid">
    <vt:lpwstr>619,608</vt:lpwstr>
  </property>
  <property fmtid="{D5CDD505-2E9C-101B-9397-08002B2CF9AE}" pid="28" name="sname">
    <vt:lpwstr>易点天下</vt:lpwstr>
  </property>
  <property fmtid="{D5CDD505-2E9C-101B-9397-08002B2CF9AE}" pid="29" name="stkname">
    <vt:lpwstr>易点天下</vt:lpwstr>
  </property>
  <property fmtid="{D5CDD505-2E9C-101B-9397-08002B2CF9AE}" pid="30" name="industrycode">
    <vt:lpwstr>217205</vt:lpwstr>
  </property>
  <property fmtid="{D5CDD505-2E9C-101B-9397-08002B2CF9AE}" pid="31" name="investrankname">
    <vt:lpwstr>买入</vt:lpwstr>
  </property>
  <property fmtid="{D5CDD505-2E9C-101B-9397-08002B2CF9AE}" pid="32" name="contactid">
    <vt:lpwstr/>
  </property>
  <property fmtid="{D5CDD505-2E9C-101B-9397-08002B2CF9AE}" pid="33" name="date">
    <vt:lpwstr>2025.05.27</vt:lpwstr>
  </property>
  <property fmtid="{D5CDD505-2E9C-101B-9397-08002B2CF9AE}" pid="34" name="investrank">
    <vt:lpwstr>20</vt:lpwstr>
  </property>
  <property fmtid="{D5CDD505-2E9C-101B-9397-08002B2CF9AE}" pid="35" name="securitycode">
    <vt:lpwstr>301171.SZ</vt:lpwstr>
  </property>
  <property fmtid="{D5CDD505-2E9C-101B-9397-08002B2CF9AE}" pid="36" name="IsUpdateBefCheckLaw">
    <vt:lpwstr>true</vt:lpwstr>
  </property>
  <property fmtid="{D5CDD505-2E9C-101B-9397-08002B2CF9AE}" pid="37" name="ValuationModel">
    <vt:lpwstr>C:\Users\user\Desktop\易点天下模型0523.xlsx</vt:lpwstr>
  </property>
</Properties>
</file>